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06" r:id="rId4"/>
    <p:sldId id="313" r:id="rId5"/>
    <p:sldId id="319" r:id="rId6"/>
    <p:sldId id="334" r:id="rId7"/>
    <p:sldId id="335" r:id="rId8"/>
    <p:sldId id="320" r:id="rId9"/>
    <p:sldId id="321" r:id="rId10"/>
    <p:sldId id="30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821E-7B78-438E-B02C-3492F3411BF1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23B8C-D32C-4943-82B0-629B51C6839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8157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2443-F288-439B-B091-6BC7F7C5D358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75A58-6497-4C8D-9C70-BF8B4316023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31188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Bea</a:t>
            </a:r>
          </a:p>
          <a:p>
            <a:r>
              <a:rPr lang="nl-NL" dirty="0" smtClean="0"/>
              <a:t>Welkom Anita</a:t>
            </a:r>
          </a:p>
          <a:p>
            <a:r>
              <a:rPr lang="nl-NL" dirty="0" smtClean="0"/>
              <a:t>Afscheid AZC en A59</a:t>
            </a:r>
          </a:p>
          <a:p>
            <a:r>
              <a:rPr lang="nl-NL" dirty="0" smtClean="0"/>
              <a:t>Vooruitblik: </a:t>
            </a:r>
          </a:p>
          <a:p>
            <a:r>
              <a:rPr lang="nl-NL" dirty="0" smtClean="0"/>
              <a:t>Organisatie bestuur en Bij Bomans</a:t>
            </a:r>
          </a:p>
          <a:p>
            <a:r>
              <a:rPr lang="nl-NL" dirty="0" smtClean="0"/>
              <a:t>Toekomst Bij Bomans</a:t>
            </a:r>
          </a:p>
          <a:p>
            <a:r>
              <a:rPr lang="nl-NL" dirty="0" smtClean="0"/>
              <a:t>Promoten wijkbudget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5A58-6497-4C8D-9C70-BF8B4316023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5A58-6497-4C8D-9C70-BF8B4316023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0943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5A58-6497-4C8D-9C70-BF8B4316023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0943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BB: kookgroep, muziek, bridge, filmclub</a:t>
            </a:r>
          </a:p>
          <a:p>
            <a:r>
              <a:rPr lang="nl-NL" dirty="0" smtClean="0"/>
              <a:t>Veiligheid: </a:t>
            </a:r>
            <a:r>
              <a:rPr lang="nl-NL" dirty="0" err="1" smtClean="0"/>
              <a:t>Sportlaan</a:t>
            </a:r>
            <a:r>
              <a:rPr lang="nl-NL" dirty="0" smtClean="0"/>
              <a:t>/</a:t>
            </a:r>
            <a:r>
              <a:rPr lang="nl-NL" dirty="0" err="1" smtClean="0"/>
              <a:t>Parkweg</a:t>
            </a:r>
            <a:endParaRPr lang="nl-NL" dirty="0" smtClean="0"/>
          </a:p>
          <a:p>
            <a:r>
              <a:rPr lang="nl-NL" dirty="0" smtClean="0"/>
              <a:t>Overstijgend: carnaval, </a:t>
            </a:r>
            <a:r>
              <a:rPr lang="nl-NL" dirty="0" err="1" smtClean="0"/>
              <a:t>kwisutbeter</a:t>
            </a:r>
            <a:r>
              <a:rPr lang="nl-NL" dirty="0" smtClean="0"/>
              <a:t>, </a:t>
            </a:r>
            <a:r>
              <a:rPr lang="nl-NL" dirty="0" err="1" smtClean="0"/>
              <a:t>Hipe</a:t>
            </a:r>
            <a:r>
              <a:rPr lang="nl-NL" dirty="0" smtClean="0"/>
              <a:t> Happen,</a:t>
            </a:r>
            <a:r>
              <a:rPr lang="nl-NL" baseline="0" dirty="0" smtClean="0"/>
              <a:t> Dansen Driesprong, ouderenmiddag </a:t>
            </a:r>
            <a:r>
              <a:rPr lang="nl-NL" baseline="0" dirty="0" err="1" smtClean="0"/>
              <a:t>Annenborgh</a:t>
            </a:r>
            <a:r>
              <a:rPr lang="nl-NL" baseline="0" dirty="0" smtClean="0"/>
              <a:t>, SJV kindervakantieweek, Voetbal jongeren, Jongeren </a:t>
            </a:r>
            <a:r>
              <a:rPr lang="nl-NL" baseline="0" dirty="0" err="1" smtClean="0"/>
              <a:t>Wipe</a:t>
            </a:r>
            <a:r>
              <a:rPr lang="nl-NL" baseline="0" dirty="0" smtClean="0"/>
              <a:t> Out, Kabelkrant, Openluchtmis </a:t>
            </a:r>
            <a:r>
              <a:rPr lang="nl-NL" baseline="0" dirty="0" err="1" smtClean="0"/>
              <a:t>Coudewater</a:t>
            </a:r>
            <a:r>
              <a:rPr lang="nl-NL" baseline="0" dirty="0" smtClean="0"/>
              <a:t>, Kerstwandeling, Kerstactie </a:t>
            </a:r>
            <a:r>
              <a:rPr lang="nl-NL" baseline="0" dirty="0" err="1" smtClean="0"/>
              <a:t>diakonie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5A58-6497-4C8D-9C70-BF8B4316023F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38786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4040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0333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0062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3264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9703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6865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2314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5682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91067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075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A8BA0-F61A-4A99-98C7-87233DDE754F}" type="datetimeFigureOut">
              <a:rPr lang="nl-NL" smtClean="0"/>
              <a:pPr/>
              <a:t>12-12-2017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83AE-64B5-428E-81BE-13034B29A42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9240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0" y="637275"/>
            <a:ext cx="9144000" cy="632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WR Molenhoek</a:t>
            </a:r>
            <a:br>
              <a:rPr lang="nl-NL" dirty="0" smtClean="0"/>
            </a:br>
            <a:r>
              <a:rPr lang="nl-NL" dirty="0"/>
              <a:t>Vergadering met </a:t>
            </a:r>
            <a:r>
              <a:rPr lang="nl-NL" dirty="0" smtClean="0"/>
              <a:t>vrijwilligers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35696" y="386104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nl-NL" dirty="0" smtClean="0"/>
              <a:t>Terugblik 2017 en</a:t>
            </a:r>
          </a:p>
          <a:p>
            <a:pPr algn="r"/>
            <a:r>
              <a:rPr lang="nl-NL" dirty="0" smtClean="0"/>
              <a:t> plannen voor 2018</a:t>
            </a:r>
          </a:p>
          <a:p>
            <a:pPr algn="r"/>
            <a:endParaRPr lang="nl-NL" dirty="0" smtClean="0"/>
          </a:p>
          <a:p>
            <a:pPr algn="r"/>
            <a:r>
              <a:rPr lang="nl-NL" dirty="0" smtClean="0">
                <a:solidFill>
                  <a:schemeClr val="tx1"/>
                </a:solidFill>
              </a:rPr>
              <a:t>12 December 2017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Discussie/Vragen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>
              <a:buNone/>
            </a:pPr>
            <a:r>
              <a:rPr lang="nl-NL" dirty="0" smtClean="0">
                <a:latin typeface="Bernard MT Condensed" pitchFamily="18" charset="0"/>
              </a:rPr>
              <a:t>Beste Wensen </a:t>
            </a:r>
          </a:p>
          <a:p>
            <a:pPr>
              <a:buNone/>
            </a:pPr>
            <a:r>
              <a:rPr lang="nl-NL" dirty="0" smtClean="0">
                <a:latin typeface="Bernard MT Condensed" pitchFamily="18" charset="0"/>
              </a:rPr>
              <a:t>voor 2018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1058" y="5231702"/>
            <a:ext cx="2352942" cy="162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Tijdelijke aanduiding voor inhoud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3356992"/>
            <a:ext cx="2153467" cy="327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60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b="1" dirty="0" smtClean="0">
                <a:solidFill>
                  <a:srgbClr val="0070C0"/>
                </a:solidFill>
              </a:rPr>
              <a:t>Vergadering </a:t>
            </a:r>
            <a:r>
              <a:rPr lang="nl-NL" sz="2400" b="1" dirty="0">
                <a:solidFill>
                  <a:srgbClr val="0070C0"/>
                </a:solidFill>
              </a:rPr>
              <a:t>Wijkraad Molenhoek Bestuur &amp; </a:t>
            </a:r>
            <a:r>
              <a:rPr lang="nl-NL" sz="2400" b="1" dirty="0" smtClean="0">
                <a:solidFill>
                  <a:srgbClr val="0070C0"/>
                </a:solidFill>
              </a:rPr>
              <a:t>Werkgroepleden 12.12.2017</a:t>
            </a:r>
            <a:endParaRPr lang="nl-NL" sz="2400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Agenda:</a:t>
            </a:r>
            <a:endParaRPr lang="nl-NL" dirty="0"/>
          </a:p>
          <a:p>
            <a:pPr lvl="1">
              <a:buNone/>
            </a:pPr>
            <a:r>
              <a:rPr lang="nl-NL" dirty="0" smtClean="0"/>
              <a:t>	</a:t>
            </a:r>
            <a:r>
              <a:rPr lang="nl-NL" sz="2400" dirty="0" smtClean="0"/>
              <a:t>Afscheid Bea </a:t>
            </a:r>
            <a:r>
              <a:rPr lang="nl-NL" sz="2400" dirty="0" smtClean="0"/>
              <a:t>Wever en welkom Anita</a:t>
            </a:r>
            <a:endParaRPr lang="nl-NL" sz="2400" dirty="0"/>
          </a:p>
          <a:p>
            <a:pPr lvl="1">
              <a:buNone/>
            </a:pPr>
            <a:r>
              <a:rPr lang="nl-NL" sz="2400" dirty="0" smtClean="0"/>
              <a:t>	Terugblik 2017</a:t>
            </a:r>
            <a:endParaRPr lang="nl-NL" sz="2400" dirty="0"/>
          </a:p>
          <a:p>
            <a:pPr lvl="1">
              <a:buNone/>
            </a:pPr>
            <a:r>
              <a:rPr lang="nl-NL" sz="2400" dirty="0" smtClean="0"/>
              <a:t>	Vooruitblik 2018</a:t>
            </a:r>
            <a:endParaRPr lang="nl-NL" sz="2400" dirty="0"/>
          </a:p>
          <a:p>
            <a:pPr lvl="1">
              <a:buNone/>
            </a:pPr>
            <a:r>
              <a:rPr lang="nl-NL" sz="2400" dirty="0" smtClean="0"/>
              <a:t>	Discussie</a:t>
            </a:r>
            <a:r>
              <a:rPr lang="nl-NL" sz="2400" dirty="0"/>
              <a:t>, </a:t>
            </a:r>
            <a:r>
              <a:rPr lang="nl-NL" sz="2400" dirty="0" smtClean="0"/>
              <a:t>rondvraag</a:t>
            </a:r>
          </a:p>
          <a:p>
            <a:pPr lvl="1">
              <a:buNone/>
            </a:pPr>
            <a:endParaRPr lang="nl-NL" sz="2400" dirty="0" smtClean="0"/>
          </a:p>
          <a:p>
            <a:pPr lvl="1">
              <a:buNone/>
            </a:pPr>
            <a:r>
              <a:rPr lang="nl-NL" sz="2400" dirty="0" smtClean="0"/>
              <a:t>    Jaar afronden met een drankje en een hapje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1058" y="5231702"/>
            <a:ext cx="2352942" cy="162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093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1058" y="5085184"/>
            <a:ext cx="2352942" cy="162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nl-NL" dirty="0"/>
              <a:t>Wijkraad Molenhoek </a:t>
            </a:r>
            <a:r>
              <a:rPr lang="nl-NL" dirty="0" smtClean="0"/>
              <a:t>2017</a:t>
            </a:r>
            <a:endParaRPr lang="nl-NL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87318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700" i="1" dirty="0" smtClean="0">
                <a:latin typeface="+mj-lt"/>
                <a:cs typeface="Arial" pitchFamily="34" charset="0"/>
              </a:rPr>
              <a:t>Januari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Start nieuwe wijkmanager Rutger Janssens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Wijkbudget en BAG Rosmalen Zuid gaat van start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Kascommissie </a:t>
            </a:r>
            <a:r>
              <a:rPr lang="nl-NL" sz="1700" dirty="0" smtClean="0">
                <a:latin typeface="+mj-lt"/>
              </a:rPr>
              <a:t>keurt jaarrekening </a:t>
            </a:r>
            <a:r>
              <a:rPr lang="nl-NL" sz="1700" dirty="0" smtClean="0">
                <a:latin typeface="+mj-lt"/>
              </a:rPr>
              <a:t>goed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Eerste overleg met gemeente over gevolgen huuropzegging Bij Bomans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Eerste gastendiner  Koken Bij Bomans</a:t>
            </a:r>
          </a:p>
          <a:p>
            <a:pPr lvl="1">
              <a:lnSpc>
                <a:spcPct val="80000"/>
              </a:lnSpc>
              <a:buNone/>
            </a:pP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700" i="1" dirty="0" smtClean="0">
                <a:latin typeface="+mj-lt"/>
              </a:rPr>
              <a:t>Februari  </a:t>
            </a:r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   -    </a:t>
            </a:r>
            <a:r>
              <a:rPr lang="nl-NL" sz="1700" dirty="0" smtClean="0">
                <a:latin typeface="+mj-lt"/>
              </a:rPr>
              <a:t>Vooroverleg over geluidsschermen langs het spoor</a:t>
            </a: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   -    </a:t>
            </a:r>
            <a:r>
              <a:rPr lang="nl-NL" sz="1700" dirty="0" smtClean="0">
                <a:latin typeface="+mj-lt"/>
              </a:rPr>
              <a:t>Gemeente kijkt naar mogelijkheid tijdelijke units Bij Bomans</a:t>
            </a:r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-    Evaluatie 30 km zones</a:t>
            </a: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700" dirty="0" smtClean="0">
                <a:latin typeface="+mj-lt"/>
              </a:rPr>
              <a:t>Maart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/>
              <a:t>          -     Zwerfafvaldag</a:t>
            </a:r>
            <a:r>
              <a:rPr lang="nl-NL" sz="1700" dirty="0" smtClean="0">
                <a:latin typeface="+mj-lt"/>
              </a:rPr>
              <a:t>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-     Nieuwe winkels </a:t>
            </a:r>
            <a:r>
              <a:rPr lang="nl-NL" sz="1700" dirty="0" err="1" smtClean="0">
                <a:latin typeface="+mj-lt"/>
              </a:rPr>
              <a:t>Molenhoekpassage</a:t>
            </a:r>
            <a:r>
              <a:rPr lang="nl-NL" sz="1700" dirty="0" smtClean="0">
                <a:latin typeface="+mj-lt"/>
              </a:rPr>
              <a:t> klaar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-     Negatieve reactie op voorstellen werkgroep A59, </a:t>
            </a:r>
            <a:r>
              <a:rPr lang="nl-NL" sz="1700" smtClean="0">
                <a:latin typeface="+mj-lt"/>
              </a:rPr>
              <a:t>werkgroep stopt</a:t>
            </a:r>
            <a:endParaRPr lang="nl-NL" sz="1700" dirty="0" smtClean="0">
              <a:latin typeface="+mj-lt"/>
            </a:endParaRPr>
          </a:p>
          <a:p>
            <a:pPr lvl="1">
              <a:lnSpc>
                <a:spcPct val="8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700" dirty="0" smtClean="0">
                <a:latin typeface="+mj-lt"/>
              </a:rPr>
              <a:t>April </a:t>
            </a:r>
            <a:endParaRPr lang="nl-NL" sz="1700" dirty="0" smtClean="0">
              <a:latin typeface="+mj-lt"/>
            </a:endParaRPr>
          </a:p>
          <a:p>
            <a:pPr marL="0" lvl="1" indent="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           -    </a:t>
            </a:r>
            <a:r>
              <a:rPr lang="nl-NL" sz="1700" dirty="0" smtClean="0">
                <a:latin typeface="+mj-lt"/>
              </a:rPr>
              <a:t>Bestuur bespreekt situatie Bij Bomans met wethouder </a:t>
            </a:r>
            <a:r>
              <a:rPr lang="nl-NL" sz="1700" dirty="0" err="1" smtClean="0">
                <a:latin typeface="+mj-lt"/>
              </a:rPr>
              <a:t>Kagie</a:t>
            </a:r>
            <a:endParaRPr lang="nl-NL" sz="1700" dirty="0" smtClean="0">
              <a:latin typeface="+mj-lt"/>
            </a:endParaRPr>
          </a:p>
          <a:p>
            <a:pPr marL="0" lvl="1" indent="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  -    Vrijwilligers Bij Bomans sturen steunbetuigingen naar de wethouder</a:t>
            </a:r>
            <a:endParaRPr lang="nl-NL" sz="1700" dirty="0" smtClean="0">
              <a:latin typeface="+mj-lt"/>
            </a:endParaRPr>
          </a:p>
          <a:p>
            <a:pPr marL="0" lvl="1" indent="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  -    Bijeenkomst Werkgroep OR&amp;V met belanghebbenden </a:t>
            </a:r>
            <a:endParaRPr lang="nl-NL" sz="1700" dirty="0" smtClean="0">
              <a:latin typeface="+mj-lt"/>
            </a:endParaRPr>
          </a:p>
          <a:p>
            <a:pPr marL="0" lvl="1" indent="0">
              <a:lnSpc>
                <a:spcPct val="70000"/>
              </a:lnSpc>
              <a:buNone/>
            </a:pP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700" i="1" dirty="0" smtClean="0">
                <a:latin typeface="+mj-lt"/>
              </a:rPr>
              <a:t>Mei</a:t>
            </a:r>
            <a:endParaRPr lang="nl-NL" sz="17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i="1" dirty="0" smtClean="0">
                <a:latin typeface="+mj-lt"/>
              </a:rPr>
              <a:t>            -    </a:t>
            </a:r>
            <a:r>
              <a:rPr lang="nl-NL" sz="1700" dirty="0" smtClean="0">
                <a:latin typeface="+mj-lt"/>
              </a:rPr>
              <a:t>Overleg met omwonenden beoogde locatie</a:t>
            </a: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Bij Bomans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           </a:t>
            </a:r>
            <a:r>
              <a:rPr lang="nl-NL" sz="1700" dirty="0" smtClean="0">
                <a:latin typeface="+mj-lt"/>
              </a:rPr>
              <a:t>-    Keuze voor locatie Troubadour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  -    Wijkavond over ontwikkelingen inzake Bij Bomans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</a:rPr>
              <a:t> </a:t>
            </a:r>
            <a:r>
              <a:rPr lang="nl-NL" sz="1700" dirty="0" smtClean="0">
                <a:latin typeface="+mj-lt"/>
              </a:rPr>
              <a:t>           -    Nieuwe aanplant </a:t>
            </a:r>
            <a:r>
              <a:rPr lang="nl-NL" sz="1700" dirty="0" err="1" smtClean="0">
                <a:latin typeface="+mj-lt"/>
              </a:rPr>
              <a:t>Mazairaclaan</a:t>
            </a:r>
            <a:endParaRPr lang="nl-NL" sz="1900" dirty="0" smtClean="0">
              <a:latin typeface="+mj-lt"/>
            </a:endParaRPr>
          </a:p>
          <a:p>
            <a:pPr marL="342900" lvl="1" indent="-342900">
              <a:lnSpc>
                <a:spcPct val="70000"/>
              </a:lnSpc>
              <a:buNone/>
            </a:pPr>
            <a:endParaRPr lang="nl-NL" sz="1800" dirty="0" smtClean="0"/>
          </a:p>
          <a:p>
            <a:pPr marL="342900" lvl="1" indent="-342900">
              <a:lnSpc>
                <a:spcPct val="70000"/>
              </a:lnSpc>
              <a:buNone/>
            </a:pPr>
            <a:endParaRPr lang="nl-NL" sz="1800" dirty="0" smtClean="0"/>
          </a:p>
          <a:p>
            <a:pPr lvl="1">
              <a:lnSpc>
                <a:spcPct val="80000"/>
              </a:lnSpc>
              <a:buFontTx/>
              <a:buChar char="-"/>
            </a:pPr>
            <a:endParaRPr lang="nl-NL" sz="1700" dirty="0" smtClean="0"/>
          </a:p>
          <a:p>
            <a:pPr lvl="1">
              <a:lnSpc>
                <a:spcPct val="80000"/>
              </a:lnSpc>
              <a:buNone/>
            </a:pPr>
            <a:endParaRPr lang="nl-NL" sz="1700" dirty="0" smtClean="0"/>
          </a:p>
          <a:p>
            <a:pPr lvl="1">
              <a:lnSpc>
                <a:spcPct val="80000"/>
              </a:lnSpc>
            </a:pPr>
            <a:endParaRPr lang="nl-NL" sz="1700" dirty="0" smtClean="0"/>
          </a:p>
          <a:p>
            <a:pPr marL="742950" lvl="2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nl-NL" sz="1300" dirty="0" smtClean="0"/>
          </a:p>
          <a:p>
            <a:endParaRPr lang="nl-NL" sz="2400" dirty="0" smtClean="0"/>
          </a:p>
          <a:p>
            <a:endParaRPr lang="nl-NL" dirty="0"/>
          </a:p>
        </p:txBody>
      </p:sp>
      <p:sp>
        <p:nvSpPr>
          <p:cNvPr id="5" name="Vijfhoek 4"/>
          <p:cNvSpPr/>
          <p:nvPr/>
        </p:nvSpPr>
        <p:spPr>
          <a:xfrm rot="5400000">
            <a:off x="-2853825" y="3482625"/>
            <a:ext cx="6480720" cy="270030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2254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1058" y="5085184"/>
            <a:ext cx="2352942" cy="162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nl-NL" dirty="0"/>
              <a:t>Wijkraad Molenhoek </a:t>
            </a:r>
            <a:r>
              <a:rPr lang="nl-NL" dirty="0" smtClean="0"/>
              <a:t>2017</a:t>
            </a:r>
            <a:endParaRPr lang="nl-NL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>
          <a:xfrm>
            <a:off x="393577" y="1238026"/>
            <a:ext cx="8229600" cy="5287318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dirty="0" smtClean="0"/>
              <a:t>Juni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dirty="0" smtClean="0"/>
              <a:t>            -   </a:t>
            </a:r>
            <a:r>
              <a:rPr lang="nl-NL" sz="1600" dirty="0" smtClean="0"/>
              <a:t>Zingen Bij Bomans geeft zangworkshop op zangfietspad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dirty="0" smtClean="0"/>
              <a:t>            </a:t>
            </a:r>
            <a:endParaRPr lang="nl-NL" sz="1600" i="1" dirty="0" smtClean="0"/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i="1" dirty="0" smtClean="0"/>
              <a:t>Juli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i="1" dirty="0" smtClean="0"/>
              <a:t>         </a:t>
            </a:r>
            <a:r>
              <a:rPr lang="nl-NL" sz="1600" dirty="0" smtClean="0"/>
              <a:t>-      </a:t>
            </a:r>
            <a:r>
              <a:rPr lang="nl-NL" sz="1600" dirty="0" smtClean="0"/>
              <a:t>Verhuizing Bij Bomans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dirty="0" smtClean="0"/>
              <a:t>         </a:t>
            </a:r>
            <a:r>
              <a:rPr lang="nl-NL" sz="1600" dirty="0" smtClean="0"/>
              <a:t>-       Herstart activiteiten, met uitzondering nog van Koken Bij Bomans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None/>
            </a:pPr>
            <a:endParaRPr lang="nl-NL" sz="1600" i="1" dirty="0" smtClean="0"/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dirty="0" smtClean="0"/>
              <a:t>September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i="1" dirty="0" smtClean="0"/>
              <a:t>          </a:t>
            </a:r>
            <a:r>
              <a:rPr lang="nl-NL" sz="1600" dirty="0" smtClean="0"/>
              <a:t>-     Open Dag Bij Bomans, Burendag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dirty="0" smtClean="0"/>
              <a:t>          </a:t>
            </a:r>
            <a:r>
              <a:rPr lang="nl-NL" sz="1600" dirty="0" smtClean="0"/>
              <a:t>-     Bewoners Oude Baan en </a:t>
            </a:r>
            <a:r>
              <a:rPr lang="nl-NL" sz="1600" dirty="0" err="1" smtClean="0"/>
              <a:t>Mazairaclaan</a:t>
            </a:r>
            <a:r>
              <a:rPr lang="nl-NL" sz="1600" dirty="0" smtClean="0"/>
              <a:t>  schrijven brief aan gemeente over        	verkeersoverlast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600" dirty="0" smtClean="0"/>
              <a:t> </a:t>
            </a:r>
            <a:r>
              <a:rPr lang="nl-NL" sz="1600" dirty="0" smtClean="0"/>
              <a:t>         -     Herinrichting buitenomgeving winkelcentrum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dirty="0" smtClean="0"/>
              <a:t>Oktober </a:t>
            </a:r>
          </a:p>
          <a:p>
            <a:pPr marL="342900" lvl="1" indent="-342900">
              <a:lnSpc>
                <a:spcPct val="70000"/>
              </a:lnSpc>
              <a:buNone/>
            </a:pPr>
            <a:r>
              <a:rPr lang="nl-NL" sz="1700" dirty="0" smtClean="0">
                <a:latin typeface="+mj-lt"/>
                <a:cs typeface="Arial" pitchFamily="34" charset="0"/>
              </a:rPr>
              <a:t> </a:t>
            </a:r>
            <a:r>
              <a:rPr lang="nl-NL" sz="1700" dirty="0" smtClean="0">
                <a:latin typeface="+mj-lt"/>
                <a:cs typeface="Arial" pitchFamily="34" charset="0"/>
              </a:rPr>
              <a:t>        -     </a:t>
            </a:r>
            <a:r>
              <a:rPr lang="nl-NL" sz="1600" dirty="0" smtClean="0">
                <a:latin typeface="+mj-lt"/>
                <a:cs typeface="Arial" pitchFamily="34" charset="0"/>
              </a:rPr>
              <a:t>Overleg  met Tennisvereniging en handboogschietvereniging over huisvesten koken   	Bij Bomans</a:t>
            </a:r>
            <a:endParaRPr lang="nl-NL" sz="1600" dirty="0" smtClean="0">
              <a:latin typeface="+mj-lt"/>
              <a:cs typeface="Arial" pitchFamily="34" charset="0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nl-NL" sz="1600" dirty="0" smtClean="0">
              <a:latin typeface="+mj-lt"/>
              <a:cs typeface="Arial" pitchFamily="34" charset="0"/>
            </a:endParaRPr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dirty="0" smtClean="0">
                <a:latin typeface="+mj-lt"/>
                <a:cs typeface="Arial" pitchFamily="34" charset="0"/>
              </a:rPr>
              <a:t>November</a:t>
            </a:r>
            <a:endParaRPr lang="nl-NL" sz="1600" dirty="0" smtClean="0">
              <a:latin typeface="+mj-lt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nl-NL" sz="1600" dirty="0" smtClean="0"/>
              <a:t>Opening Winkelcentrum Molenhoek</a:t>
            </a:r>
            <a:endParaRPr lang="nl-NL" sz="1600" dirty="0" smtClean="0"/>
          </a:p>
          <a:p>
            <a:pPr lvl="1">
              <a:lnSpc>
                <a:spcPct val="80000"/>
              </a:lnSpc>
              <a:buFontTx/>
              <a:buChar char="-"/>
            </a:pPr>
            <a:endParaRPr lang="nl-NL" sz="1600" dirty="0" smtClean="0"/>
          </a:p>
          <a:p>
            <a:pPr marL="342900" lvl="1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nl-NL" sz="1600" i="1" dirty="0" smtClean="0"/>
              <a:t>December</a:t>
            </a:r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600" dirty="0" smtClean="0"/>
              <a:t>  -     </a:t>
            </a:r>
            <a:r>
              <a:rPr lang="nl-NL" sz="1600" dirty="0" smtClean="0"/>
              <a:t>Doorstart Koken Bij Bomans in aangepaste vorm</a:t>
            </a:r>
            <a:endParaRPr lang="nl-NL" sz="1600" dirty="0" smtClean="0"/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600" dirty="0" smtClean="0"/>
              <a:t>  -     </a:t>
            </a:r>
            <a:r>
              <a:rPr lang="nl-NL" sz="1600" dirty="0" smtClean="0"/>
              <a:t>Start uitvoering maatregelen n.a.v. notitie </a:t>
            </a:r>
            <a:r>
              <a:rPr lang="nl-NL" sz="1600" dirty="0" smtClean="0"/>
              <a:t>gemeente over knelpunten 30 km zone</a:t>
            </a:r>
          </a:p>
          <a:p>
            <a:pPr marL="342900" lvl="1" indent="-342900">
              <a:lnSpc>
                <a:spcPct val="70000"/>
              </a:lnSpc>
              <a:buFontTx/>
              <a:buChar char="-"/>
            </a:pPr>
            <a:r>
              <a:rPr lang="nl-NL" sz="1600" dirty="0" smtClean="0"/>
              <a:t>  </a:t>
            </a:r>
            <a:r>
              <a:rPr lang="nl-NL" sz="1600" dirty="0" smtClean="0"/>
              <a:t>-     Bestuur: Bea gaat, Anita komt</a:t>
            </a:r>
            <a:endParaRPr lang="nl-NL" sz="1600" i="1" dirty="0" smtClean="0"/>
          </a:p>
          <a:p>
            <a:pPr lvl="1">
              <a:lnSpc>
                <a:spcPct val="80000"/>
              </a:lnSpc>
              <a:buFontTx/>
              <a:buChar char="-"/>
            </a:pPr>
            <a:endParaRPr lang="nl-NL" sz="1700" dirty="0" smtClean="0"/>
          </a:p>
          <a:p>
            <a:pPr lvl="1">
              <a:lnSpc>
                <a:spcPct val="80000"/>
              </a:lnSpc>
              <a:buNone/>
            </a:pPr>
            <a:endParaRPr lang="nl-NL" sz="1700" dirty="0" smtClean="0"/>
          </a:p>
          <a:p>
            <a:pPr lvl="1">
              <a:lnSpc>
                <a:spcPct val="80000"/>
              </a:lnSpc>
            </a:pPr>
            <a:endParaRPr lang="nl-NL" sz="1700" dirty="0" smtClean="0"/>
          </a:p>
          <a:p>
            <a:pPr marL="742950" lvl="2" indent="-342900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nl-NL" sz="1300" dirty="0" smtClean="0"/>
          </a:p>
          <a:p>
            <a:endParaRPr lang="nl-NL" sz="2400" dirty="0" smtClean="0"/>
          </a:p>
          <a:p>
            <a:endParaRPr lang="nl-NL" dirty="0"/>
          </a:p>
        </p:txBody>
      </p:sp>
      <p:sp>
        <p:nvSpPr>
          <p:cNvPr id="5" name="Vijfhoek 4"/>
          <p:cNvSpPr/>
          <p:nvPr/>
        </p:nvSpPr>
        <p:spPr>
          <a:xfrm rot="5400000">
            <a:off x="-2853825" y="3482625"/>
            <a:ext cx="6480720" cy="270030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254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  <a:latin typeface="Bauhaus 93" pitchFamily="82" charset="0"/>
              </a:rPr>
              <a:t>Vooruitblik 2018</a:t>
            </a:r>
            <a:endParaRPr lang="nl-NL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Bij Bomans blijft nog onderdeel van de wijkraad</a:t>
            </a:r>
          </a:p>
          <a:p>
            <a:r>
              <a:rPr lang="nl-NL" dirty="0" smtClean="0"/>
              <a:t>Verandering in functies wijkraadbestuur</a:t>
            </a:r>
          </a:p>
          <a:p>
            <a:r>
              <a:rPr lang="nl-NL" dirty="0" smtClean="0"/>
              <a:t>Huisvesting Bij Bomans blijft aandachtspunt</a:t>
            </a:r>
          </a:p>
          <a:p>
            <a:r>
              <a:rPr lang="nl-NL" dirty="0" smtClean="0"/>
              <a:t>Meer promoten wijkbudget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  <a:latin typeface="Bauhaus 93" pitchFamily="82" charset="0"/>
              </a:rPr>
              <a:t>Bestuur: nieuw</a:t>
            </a:r>
            <a:endParaRPr lang="nl-NL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Zorgzame wijk     </a:t>
            </a:r>
            <a:r>
              <a:rPr lang="nl-NL" dirty="0" smtClean="0"/>
              <a:t>                              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Ad Prince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          	</a:t>
            </a:r>
            <a:r>
              <a:rPr lang="nl-N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Coördinatie van activiteitenprogramma Bij Bomans</a:t>
            </a:r>
          </a:p>
          <a:p>
            <a:pPr>
              <a:buNone/>
            </a:pPr>
            <a:r>
              <a:rPr lang="nl-N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nl-N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Ontwikkeling activiteiten ‘Langer thuis wonen’</a:t>
            </a:r>
            <a:endParaRPr lang="nl-NL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4">
              <a:buNone/>
            </a:pPr>
            <a:r>
              <a:rPr lang="nl-NL" dirty="0" smtClean="0"/>
              <a:t>   </a:t>
            </a:r>
            <a:r>
              <a:rPr lang="nl-NL" i="1" dirty="0" smtClean="0"/>
              <a:t>Leidt Werkgroep </a:t>
            </a:r>
            <a:r>
              <a:rPr lang="nl-NL" i="1" dirty="0" smtClean="0"/>
              <a:t>Activiteiten Bij </a:t>
            </a:r>
            <a:r>
              <a:rPr lang="nl-NL" i="1" dirty="0" smtClean="0"/>
              <a:t>Bomans i.o.</a:t>
            </a:r>
            <a:endParaRPr lang="nl-NL" i="1" dirty="0" smtClean="0"/>
          </a:p>
          <a:p>
            <a:pPr lvl="4">
              <a:buNone/>
            </a:pPr>
            <a:endParaRPr lang="nl-NL" dirty="0" smtClean="0"/>
          </a:p>
          <a:p>
            <a:r>
              <a:rPr lang="nl-NL" dirty="0" smtClean="0"/>
              <a:t>Beheer Bij Bomans  </a:t>
            </a:r>
            <a:r>
              <a:rPr lang="nl-NL" dirty="0" smtClean="0"/>
              <a:t>                          </a:t>
            </a:r>
            <a:r>
              <a:rPr lang="nl-NL" sz="2400" dirty="0" smtClean="0">
                <a:solidFill>
                  <a:srgbClr val="FF0000"/>
                </a:solidFill>
              </a:rPr>
              <a:t>(</a:t>
            </a:r>
            <a:r>
              <a:rPr lang="nl-NL" sz="2400" dirty="0" smtClean="0">
                <a:solidFill>
                  <a:srgbClr val="FF0000"/>
                </a:solidFill>
              </a:rPr>
              <a:t>vacature</a:t>
            </a:r>
            <a:r>
              <a:rPr lang="nl-NL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  <a:r>
              <a:rPr lang="nl-NL" sz="2400" dirty="0" smtClean="0">
                <a:solidFill>
                  <a:srgbClr val="FF0000"/>
                </a:solidFill>
              </a:rPr>
              <a:t>	</a:t>
            </a:r>
            <a:r>
              <a:rPr lang="nl-NL" sz="2400" dirty="0" smtClean="0"/>
              <a:t>Contacten met verhuurder en leveranciers</a:t>
            </a:r>
          </a:p>
          <a:p>
            <a:pPr>
              <a:buNone/>
            </a:pPr>
            <a:r>
              <a:rPr lang="nl-NL" sz="2400" dirty="0" smtClean="0"/>
              <a:t>	</a:t>
            </a:r>
            <a:r>
              <a:rPr lang="nl-NL" sz="2400" dirty="0" smtClean="0"/>
              <a:t>	Coördineert inkoop en aankoop materialen</a:t>
            </a:r>
          </a:p>
          <a:p>
            <a:pPr>
              <a:buNone/>
            </a:pPr>
            <a:r>
              <a:rPr lang="nl-NL" sz="2400" dirty="0" smtClean="0"/>
              <a:t>	</a:t>
            </a:r>
            <a:r>
              <a:rPr lang="nl-NL" sz="2400" dirty="0" smtClean="0"/>
              <a:t>	Beheert onderhoud en gebruik van de lokalen</a:t>
            </a:r>
            <a:endParaRPr lang="nl-NL" sz="2400" dirty="0" smtClean="0"/>
          </a:p>
          <a:p>
            <a:pPr lvl="4">
              <a:buNone/>
            </a:pPr>
            <a:r>
              <a:rPr lang="nl-NL" dirty="0" smtClean="0"/>
              <a:t>	</a:t>
            </a:r>
            <a:r>
              <a:rPr lang="nl-NL" i="1" dirty="0" smtClean="0"/>
              <a:t>Leidt Werkgroep </a:t>
            </a:r>
            <a:r>
              <a:rPr lang="nl-NL" i="1" dirty="0" smtClean="0"/>
              <a:t>Beheer Bij </a:t>
            </a:r>
            <a:r>
              <a:rPr lang="nl-NL" i="1" dirty="0" smtClean="0"/>
              <a:t>Bomans i.o.</a:t>
            </a:r>
            <a:endParaRPr lang="nl-NL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  <a:latin typeface="Bauhaus 93" pitchFamily="82" charset="0"/>
              </a:rPr>
              <a:t>Bestuur: nieuw</a:t>
            </a:r>
            <a:endParaRPr lang="nl-NL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 en Communicatie  </a:t>
            </a:r>
            <a:r>
              <a:rPr lang="nl-NL" dirty="0" smtClean="0"/>
              <a:t>                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(Maria v.d. Sommen)</a:t>
            </a:r>
          </a:p>
          <a:p>
            <a:pPr>
              <a:buNone/>
            </a:pPr>
            <a:r>
              <a:rPr lang="nl-NL" sz="2600" dirty="0" smtClean="0"/>
              <a:t>		Verzorgen communicatie uitingen van de wijkraad</a:t>
            </a:r>
          </a:p>
          <a:p>
            <a:pPr>
              <a:buNone/>
            </a:pPr>
            <a:r>
              <a:rPr lang="nl-NL" sz="2600" dirty="0" smtClean="0"/>
              <a:t>	</a:t>
            </a:r>
            <a:r>
              <a:rPr lang="nl-NL" sz="2600" dirty="0" smtClean="0"/>
              <a:t>	Beheren communicatiemiddelen</a:t>
            </a:r>
          </a:p>
          <a:p>
            <a:pPr>
              <a:buNone/>
            </a:pPr>
            <a:r>
              <a:rPr lang="nl-NL" sz="2600" dirty="0" smtClean="0"/>
              <a:t>	</a:t>
            </a:r>
            <a:r>
              <a:rPr lang="nl-NL" sz="2600" dirty="0" smtClean="0"/>
              <a:t>		</a:t>
            </a:r>
            <a:r>
              <a:rPr lang="nl-NL" sz="2000" i="1" dirty="0" smtClean="0"/>
              <a:t>Leidt Werkgroep Communicatie</a:t>
            </a:r>
          </a:p>
          <a:p>
            <a:pPr>
              <a:buNone/>
            </a:pPr>
            <a:endParaRPr lang="nl-NL" sz="2600" dirty="0" smtClean="0"/>
          </a:p>
          <a:p>
            <a:r>
              <a:rPr lang="nl-NL" dirty="0" smtClean="0"/>
              <a:t>Sociale Veiligheid                                </a:t>
            </a:r>
            <a:r>
              <a:rPr lang="nl-NL" sz="2400" dirty="0" smtClean="0">
                <a:solidFill>
                  <a:srgbClr val="FF0000"/>
                </a:solidFill>
              </a:rPr>
              <a:t>(vacature</a:t>
            </a:r>
            <a:r>
              <a:rPr lang="nl-NL" sz="2400" dirty="0" smtClean="0">
                <a:solidFill>
                  <a:srgbClr val="FF0000"/>
                </a:solidFill>
              </a:rPr>
              <a:t>)</a:t>
            </a:r>
          </a:p>
          <a:p>
            <a:pPr lvl="2">
              <a:buNone/>
            </a:pPr>
            <a:r>
              <a:rPr lang="nl-NL" dirty="0" smtClean="0"/>
              <a:t>Verbeteren/versterken Veiligheidsgevoel in de wijk</a:t>
            </a:r>
            <a:endParaRPr lang="nl-NL" dirty="0" smtClean="0"/>
          </a:p>
          <a:p>
            <a:pPr lvl="4">
              <a:buNone/>
            </a:pPr>
            <a:r>
              <a:rPr lang="nl-NL" i="1" dirty="0" smtClean="0"/>
              <a:t>Leidt Werkgroep Sociale Veiligheid i.o.</a:t>
            </a:r>
            <a:endParaRPr lang="nl-NL" sz="2600" i="1" dirty="0" smtClean="0"/>
          </a:p>
          <a:p>
            <a:pPr lvl="4">
              <a:buNone/>
            </a:pPr>
            <a:endParaRPr lang="nl-NL" sz="2600" dirty="0" smtClean="0"/>
          </a:p>
          <a:p>
            <a:pPr lvl="4">
              <a:buNone/>
            </a:pPr>
            <a:endParaRPr lang="nl-NL" sz="2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  <a:latin typeface="Bauhaus 93" pitchFamily="82" charset="0"/>
              </a:rPr>
              <a:t>Bestuur: blijft</a:t>
            </a:r>
            <a:endParaRPr lang="nl-NL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Voorzitter    </a:t>
            </a:r>
            <a:r>
              <a:rPr lang="nl-NL" dirty="0" smtClean="0"/>
              <a:t>                                                </a:t>
            </a:r>
            <a:r>
              <a:rPr lang="nl-NL" sz="2600" dirty="0" smtClean="0">
                <a:solidFill>
                  <a:srgbClr val="FF0000"/>
                </a:solidFill>
              </a:rPr>
              <a:t>(</a:t>
            </a:r>
            <a:r>
              <a:rPr lang="nl-NL" sz="2600" dirty="0" smtClean="0">
                <a:solidFill>
                  <a:srgbClr val="FF0000"/>
                </a:solidFill>
              </a:rPr>
              <a:t>wordt vacature)</a:t>
            </a:r>
          </a:p>
          <a:p>
            <a:endParaRPr lang="nl-NL" dirty="0" smtClean="0"/>
          </a:p>
          <a:p>
            <a:r>
              <a:rPr lang="nl-NL" dirty="0" smtClean="0"/>
              <a:t>Secretaris    </a:t>
            </a:r>
            <a:r>
              <a:rPr lang="nl-NL" dirty="0" smtClean="0"/>
              <a:t>                                                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Ingrid Nijskens)</a:t>
            </a:r>
          </a:p>
          <a:p>
            <a:endParaRPr lang="nl-NL" dirty="0" smtClean="0"/>
          </a:p>
          <a:p>
            <a:r>
              <a:rPr lang="nl-NL" dirty="0" smtClean="0"/>
              <a:t>Penningmeester   </a:t>
            </a:r>
            <a:r>
              <a:rPr lang="nl-NL" dirty="0" smtClean="0"/>
              <a:t>                                     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Kees Henkelman)</a:t>
            </a:r>
          </a:p>
          <a:p>
            <a:pPr lvl="1">
              <a:buNone/>
            </a:pPr>
            <a:r>
              <a:rPr lang="nl-NL" dirty="0" smtClean="0"/>
              <a:t>			</a:t>
            </a:r>
            <a:r>
              <a:rPr lang="nl-NL" sz="2300" i="1" dirty="0" smtClean="0"/>
              <a:t>kascommissie</a:t>
            </a:r>
          </a:p>
          <a:p>
            <a:pPr lvl="1">
              <a:buNone/>
            </a:pPr>
            <a:r>
              <a:rPr lang="nl-NL" sz="2300" i="1" dirty="0" smtClean="0"/>
              <a:t>			Bewonersadviesgroep </a:t>
            </a:r>
            <a:r>
              <a:rPr lang="nl-NL" sz="2300" i="1" dirty="0" smtClean="0"/>
              <a:t>Wijkbudget</a:t>
            </a:r>
            <a:endParaRPr lang="nl-NL" sz="2300" i="1" dirty="0" smtClean="0"/>
          </a:p>
          <a:p>
            <a:pPr lvl="1">
              <a:buNone/>
            </a:pPr>
            <a:endParaRPr lang="nl-NL" dirty="0" smtClean="0"/>
          </a:p>
          <a:p>
            <a:r>
              <a:rPr lang="nl-NL" dirty="0" smtClean="0"/>
              <a:t>Openbare Ruimte en Groen </a:t>
            </a:r>
            <a:r>
              <a:rPr lang="nl-NL" dirty="0" smtClean="0"/>
              <a:t>                   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(Anita Vervenne)</a:t>
            </a:r>
          </a:p>
          <a:p>
            <a:pPr lvl="4">
              <a:buNone/>
            </a:pPr>
            <a:r>
              <a:rPr lang="nl-NL" sz="2300" i="1" dirty="0" smtClean="0"/>
              <a:t>Leidt Werkgroep OR&amp;G</a:t>
            </a:r>
          </a:p>
          <a:p>
            <a:pPr lvl="4">
              <a:buNone/>
            </a:pPr>
            <a:endParaRPr lang="nl-NL" dirty="0" smtClean="0"/>
          </a:p>
          <a:p>
            <a:r>
              <a:rPr lang="nl-NL" dirty="0" smtClean="0"/>
              <a:t>Ruimtelijke Ordening en Verkeer </a:t>
            </a:r>
            <a:r>
              <a:rPr lang="nl-NL" dirty="0" smtClean="0"/>
              <a:t>           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Pieter Kniknie)</a:t>
            </a:r>
          </a:p>
          <a:p>
            <a:pPr lvl="3">
              <a:buNone/>
            </a:pPr>
            <a:r>
              <a:rPr lang="nl-NL" dirty="0" smtClean="0"/>
              <a:t>		</a:t>
            </a:r>
            <a:r>
              <a:rPr lang="nl-NL" sz="2300" i="1" dirty="0" smtClean="0"/>
              <a:t>Leidt Werkgroep OR&amp;V</a:t>
            </a:r>
            <a:endParaRPr lang="nl-NL" sz="2300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  <a:latin typeface="Bauhaus 93" pitchFamily="82" charset="0"/>
              </a:rPr>
              <a:t>Wijkbudget</a:t>
            </a:r>
            <a:endParaRPr lang="nl-NL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2017:</a:t>
            </a:r>
          </a:p>
          <a:p>
            <a:pPr>
              <a:buNone/>
            </a:pPr>
            <a:r>
              <a:rPr lang="nl-NL" dirty="0" smtClean="0"/>
              <a:t>Beschikbaar € 17.000</a:t>
            </a:r>
          </a:p>
          <a:p>
            <a:pPr>
              <a:buNone/>
            </a:pPr>
            <a:r>
              <a:rPr lang="nl-NL" dirty="0" smtClean="0"/>
              <a:t>Besteed        € 13.000</a:t>
            </a:r>
          </a:p>
          <a:p>
            <a:pPr>
              <a:buNone/>
            </a:pPr>
            <a:r>
              <a:rPr lang="nl-NL" sz="2800" i="1" dirty="0" smtClean="0"/>
              <a:t>		Wijkoverstijgende activiteiten  €  5.120</a:t>
            </a:r>
          </a:p>
          <a:p>
            <a:pPr>
              <a:buNone/>
            </a:pPr>
            <a:r>
              <a:rPr lang="nl-NL" sz="2800" i="1" dirty="0" smtClean="0"/>
              <a:t>		Buurtactiviteiten                         €  2.900</a:t>
            </a:r>
          </a:p>
          <a:p>
            <a:pPr>
              <a:buNone/>
            </a:pPr>
            <a:r>
              <a:rPr lang="nl-NL" sz="2800" i="1" dirty="0" smtClean="0"/>
              <a:t>		Bij Bomans activiteiten              €     935</a:t>
            </a:r>
          </a:p>
          <a:p>
            <a:pPr>
              <a:buNone/>
            </a:pPr>
            <a:r>
              <a:rPr lang="nl-NL" sz="2800" i="1" dirty="0" smtClean="0"/>
              <a:t>		Verhuizing Bij Bomans               €  3.720</a:t>
            </a:r>
          </a:p>
          <a:p>
            <a:pPr>
              <a:buNone/>
            </a:pPr>
            <a:r>
              <a:rPr lang="nl-NL" sz="2800" i="1" dirty="0" smtClean="0"/>
              <a:t>		Veiligheid </a:t>
            </a:r>
            <a:r>
              <a:rPr lang="nl-NL" sz="2800" i="1" dirty="0" err="1" smtClean="0"/>
              <a:t>svoorziening</a:t>
            </a:r>
            <a:r>
              <a:rPr lang="nl-NL" sz="2800" i="1" dirty="0" smtClean="0"/>
              <a:t>              </a:t>
            </a:r>
            <a:r>
              <a:rPr lang="nl-NL" sz="2800" i="1" dirty="0" smtClean="0"/>
              <a:t>€     120</a:t>
            </a:r>
            <a:endParaRPr lang="nl-NL" sz="2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359</Words>
  <Application>Microsoft Office PowerPoint</Application>
  <PresentationFormat>Diavoorstelling (4:3)</PresentationFormat>
  <Paragraphs>147</Paragraphs>
  <Slides>10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WR Molenhoek Vergadering met vrijwilligers</vt:lpstr>
      <vt:lpstr>Vergadering Wijkraad Molenhoek Bestuur &amp; Werkgroepleden 12.12.2017</vt:lpstr>
      <vt:lpstr>Wijkraad Molenhoek 2017</vt:lpstr>
      <vt:lpstr>Wijkraad Molenhoek 2017</vt:lpstr>
      <vt:lpstr>Vooruitblik 2018</vt:lpstr>
      <vt:lpstr>Bestuur: nieuw</vt:lpstr>
      <vt:lpstr>Bestuur: nieuw</vt:lpstr>
      <vt:lpstr>Bestuur: blijft</vt:lpstr>
      <vt:lpstr>Wijkbudget</vt:lpstr>
      <vt:lpstr>Discussie/Vragen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Klepke</dc:creator>
  <cp:lastModifiedBy>Beheerder</cp:lastModifiedBy>
  <cp:revision>157</cp:revision>
  <cp:lastPrinted>2015-12-14T13:01:20Z</cp:lastPrinted>
  <dcterms:created xsi:type="dcterms:W3CDTF">2011-11-17T12:37:47Z</dcterms:created>
  <dcterms:modified xsi:type="dcterms:W3CDTF">2017-12-12T11:30:26Z</dcterms:modified>
</cp:coreProperties>
</file>