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11" r:id="rId2"/>
    <p:sldId id="284" r:id="rId3"/>
    <p:sldId id="308" r:id="rId4"/>
    <p:sldId id="307" r:id="rId5"/>
    <p:sldId id="313" r:id="rId6"/>
    <p:sldId id="287" r:id="rId7"/>
    <p:sldId id="314" r:id="rId8"/>
    <p:sldId id="310" r:id="rId9"/>
    <p:sldId id="306" r:id="rId10"/>
    <p:sldId id="317" r:id="rId11"/>
    <p:sldId id="297" r:id="rId12"/>
    <p:sldId id="320" r:id="rId13"/>
    <p:sldId id="305" r:id="rId14"/>
    <p:sldId id="319" r:id="rId15"/>
    <p:sldId id="316" r:id="rId16"/>
    <p:sldId id="315" r:id="rId17"/>
  </p:sldIdLst>
  <p:sldSz cx="12192000" cy="6858000"/>
  <p:notesSz cx="6794500" cy="99314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84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1673" autoAdjust="0"/>
  </p:normalViewPr>
  <p:slideViewPr>
    <p:cSldViewPr snapToGrid="0">
      <p:cViewPr varScale="1">
        <p:scale>
          <a:sx n="65" d="100"/>
          <a:sy n="65" d="100"/>
        </p:scale>
        <p:origin x="78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4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4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r">
              <a:defRPr sz="1200"/>
            </a:lvl1pPr>
          </a:lstStyle>
          <a:p>
            <a:fld id="{FA45CCBD-0220-4643-9DA2-56A85152534C}" type="datetimeFigureOut">
              <a:rPr lang="nl-NL" smtClean="0"/>
              <a:t>25-2-2019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3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3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r">
              <a:defRPr sz="1200"/>
            </a:lvl1pPr>
          </a:lstStyle>
          <a:p>
            <a:fld id="{A04013DB-1060-4292-9D0C-0332C89B2C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2970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E7627-4155-4B42-AF69-602F8E6780E7}" type="datetimeFigureOut">
              <a:rPr lang="nl-NL" smtClean="0"/>
              <a:t>25-2-2019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3753D-7D56-48C4-86BF-609D659C0C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6041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Bedankt dat ik hier vanavond iets mag</a:t>
            </a:r>
            <a:r>
              <a:rPr lang="nl-NL" baseline="0" dirty="0" smtClean="0"/>
              <a:t> vertellen over </a:t>
            </a:r>
            <a:r>
              <a:rPr lang="nl-NL" baseline="0" dirty="0" err="1" smtClean="0"/>
              <a:t>Koo</a:t>
            </a:r>
            <a:r>
              <a:rPr lang="nl-NL" baseline="0" dirty="0" smtClean="0"/>
              <a:t>. Fijn dat jullie hierin geïnteresseerd zijn.</a:t>
            </a:r>
          </a:p>
          <a:p>
            <a:r>
              <a:rPr lang="nl-NL" baseline="0" dirty="0" smtClean="0"/>
              <a:t>Ik ben Danielle van Bokhoven en ik heb Geertje Dimmendaal mijn collega meegenomen.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3753D-7D56-48C4-86BF-609D659C0C7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1987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Koo</a:t>
            </a:r>
            <a:r>
              <a:rPr lang="nl-NL" dirty="0" smtClean="0"/>
              <a:t> is 31 januari van start gegaan. We zijn nu bezig om de bekendheid van </a:t>
            </a:r>
            <a:r>
              <a:rPr lang="nl-NL" dirty="0" err="1" smtClean="0"/>
              <a:t>Koo</a:t>
            </a:r>
            <a:r>
              <a:rPr lang="nl-NL" dirty="0" smtClean="0"/>
              <a:t> te vergroten. Daarvoor zijn we een communicatiecampagne gestart. </a:t>
            </a:r>
          </a:p>
          <a:p>
            <a:r>
              <a:rPr lang="nl-NL" dirty="0" smtClean="0"/>
              <a:t>Op</a:t>
            </a:r>
            <a:r>
              <a:rPr lang="nl-NL" baseline="0" dirty="0" smtClean="0"/>
              <a:t> allerlei logische vindplaatsen hebben we posters en een </a:t>
            </a:r>
            <a:r>
              <a:rPr lang="nl-NL" baseline="0" dirty="0" err="1" smtClean="0"/>
              <a:t>infograpic</a:t>
            </a:r>
            <a:r>
              <a:rPr lang="nl-NL" baseline="0" dirty="0" smtClean="0"/>
              <a:t> neergelegd, daarnaast gaan we op verschillende manieren “adverteren” bv via de Bossche omroep, </a:t>
            </a:r>
            <a:r>
              <a:rPr lang="nl-NL" baseline="0" dirty="0" err="1" smtClean="0"/>
              <a:t>Dtv</a:t>
            </a:r>
            <a:r>
              <a:rPr lang="nl-NL" baseline="0" dirty="0" smtClean="0"/>
              <a:t>, toiletreclame </a:t>
            </a:r>
            <a:r>
              <a:rPr lang="nl-NL" baseline="0" dirty="0" err="1" smtClean="0"/>
              <a:t>enz</a:t>
            </a:r>
            <a:r>
              <a:rPr lang="nl-NL" baseline="0" dirty="0" smtClean="0"/>
              <a:t> enz.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3753D-7D56-48C4-86BF-609D659C0C7E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4545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l-NL" altLang="nl-NL" dirty="0" smtClean="0">
                <a:solidFill>
                  <a:srgbClr val="FF0000"/>
                </a:solidFill>
              </a:rPr>
              <a:t>Bijzonder</a:t>
            </a:r>
            <a:r>
              <a:rPr lang="nl-NL" altLang="nl-NL" baseline="0" dirty="0" smtClean="0">
                <a:solidFill>
                  <a:srgbClr val="FF0000"/>
                </a:solidFill>
              </a:rPr>
              <a:t> aan de campagne vind ik dat we werken met ervaringsverhalen.</a:t>
            </a:r>
          </a:p>
          <a:p>
            <a:pPr marL="0" indent="0">
              <a:buFontTx/>
              <a:buNone/>
            </a:pPr>
            <a:r>
              <a:rPr lang="nl-NL" altLang="nl-NL" baseline="0" dirty="0" smtClean="0">
                <a:solidFill>
                  <a:srgbClr val="FF0000"/>
                </a:solidFill>
              </a:rPr>
              <a:t>We willen de thema’s waarover mensen vragen kunnen stellen concreet maken, zodat mensen een idee krijgen waarvoor ze bij </a:t>
            </a:r>
            <a:r>
              <a:rPr lang="nl-NL" altLang="nl-NL" baseline="0" dirty="0" err="1" smtClean="0">
                <a:solidFill>
                  <a:srgbClr val="FF0000"/>
                </a:solidFill>
              </a:rPr>
              <a:t>Koo</a:t>
            </a:r>
            <a:r>
              <a:rPr lang="nl-NL" altLang="nl-NL" baseline="0" dirty="0" smtClean="0">
                <a:solidFill>
                  <a:srgbClr val="FF0000"/>
                </a:solidFill>
              </a:rPr>
              <a:t> terecht kunnen. </a:t>
            </a:r>
          </a:p>
          <a:p>
            <a:pPr marL="0" indent="0">
              <a:buFontTx/>
              <a:buNone/>
            </a:pPr>
            <a:r>
              <a:rPr lang="nl-NL" altLang="nl-NL" baseline="0" dirty="0" smtClean="0">
                <a:solidFill>
                  <a:srgbClr val="FF0000"/>
                </a:solidFill>
              </a:rPr>
              <a:t>De term sociaal domein is zo abstract, daarom werken we met 6 thema’s</a:t>
            </a:r>
          </a:p>
          <a:p>
            <a:pPr marL="171450" indent="-171450">
              <a:buFontTx/>
              <a:buChar char="-"/>
            </a:pPr>
            <a:r>
              <a:rPr lang="nl-NL" altLang="nl-NL" baseline="0" dirty="0" smtClean="0">
                <a:solidFill>
                  <a:srgbClr val="FF0000"/>
                </a:solidFill>
              </a:rPr>
              <a:t>Zorg en hulp</a:t>
            </a:r>
          </a:p>
          <a:p>
            <a:pPr marL="171450" indent="-171450">
              <a:buFontTx/>
              <a:buChar char="-"/>
            </a:pPr>
            <a:r>
              <a:rPr lang="nl-NL" altLang="nl-NL" baseline="0" dirty="0" smtClean="0">
                <a:solidFill>
                  <a:srgbClr val="FF0000"/>
                </a:solidFill>
              </a:rPr>
              <a:t>Jeugd en gezin</a:t>
            </a:r>
          </a:p>
          <a:p>
            <a:pPr marL="171450" indent="-171450">
              <a:buFontTx/>
              <a:buChar char="-"/>
            </a:pPr>
            <a:r>
              <a:rPr lang="nl-NL" altLang="nl-NL" baseline="0" dirty="0" smtClean="0">
                <a:solidFill>
                  <a:srgbClr val="FF0000"/>
                </a:solidFill>
              </a:rPr>
              <a:t>Geldzaken</a:t>
            </a:r>
          </a:p>
          <a:p>
            <a:pPr marL="171450" indent="-171450">
              <a:buFontTx/>
              <a:buChar char="-"/>
            </a:pPr>
            <a:r>
              <a:rPr lang="nl-NL" altLang="nl-NL" baseline="0" dirty="0" smtClean="0">
                <a:solidFill>
                  <a:srgbClr val="FF0000"/>
                </a:solidFill>
              </a:rPr>
              <a:t>Meedoen en meehelpen</a:t>
            </a:r>
          </a:p>
          <a:p>
            <a:pPr marL="171450" indent="-171450">
              <a:buFontTx/>
              <a:buChar char="-"/>
            </a:pPr>
            <a:r>
              <a:rPr lang="nl-NL" altLang="nl-NL" baseline="0" dirty="0" smtClean="0">
                <a:solidFill>
                  <a:srgbClr val="FF0000"/>
                </a:solidFill>
              </a:rPr>
              <a:t>Wonen en vervoer</a:t>
            </a:r>
          </a:p>
          <a:p>
            <a:pPr marL="171450" indent="-171450">
              <a:buFontTx/>
              <a:buChar char="-"/>
            </a:pPr>
            <a:r>
              <a:rPr lang="nl-NL" altLang="nl-NL" baseline="0" dirty="0" smtClean="0">
                <a:solidFill>
                  <a:srgbClr val="FF0000"/>
                </a:solidFill>
              </a:rPr>
              <a:t>Opleiding en werk</a:t>
            </a:r>
          </a:p>
          <a:p>
            <a:pPr marL="171450" indent="-171450">
              <a:buFontTx/>
              <a:buChar char="-"/>
            </a:pPr>
            <a:endParaRPr lang="nl-NL" altLang="nl-NL" baseline="0" dirty="0" smtClean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</a:pPr>
            <a:r>
              <a:rPr lang="nl-NL" altLang="nl-NL" baseline="0" dirty="0" smtClean="0">
                <a:solidFill>
                  <a:srgbClr val="FF0000"/>
                </a:solidFill>
              </a:rPr>
              <a:t>Bij elk thema hebben we een inwoner gevraagd om zijn ervaringsverhaal met ons te delen.</a:t>
            </a:r>
            <a:endParaRPr lang="nl-NL" altLang="nl-NL" dirty="0" smtClean="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D9C72-FA78-48CB-A271-5D0E41A401EB}" type="slidenum">
              <a:rPr lang="nl-NL" smtClean="0">
                <a:solidFill>
                  <a:prstClr val="black"/>
                </a:solidFill>
              </a:rPr>
              <a:pPr/>
              <a:t>11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67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Koo</a:t>
            </a:r>
            <a:r>
              <a:rPr lang="nl-NL" dirty="0" smtClean="0"/>
              <a:t> is 31 januari van start gegaan. We zijn nu bezig om de bekendheid van </a:t>
            </a:r>
            <a:r>
              <a:rPr lang="nl-NL" dirty="0" err="1" smtClean="0"/>
              <a:t>Koo</a:t>
            </a:r>
            <a:r>
              <a:rPr lang="nl-NL" dirty="0" smtClean="0"/>
              <a:t> te vergroten. Daarvoor zijn we een communicatiecampagne gestart. </a:t>
            </a:r>
          </a:p>
          <a:p>
            <a:r>
              <a:rPr lang="nl-NL" dirty="0" smtClean="0"/>
              <a:t>Op</a:t>
            </a:r>
            <a:r>
              <a:rPr lang="nl-NL" baseline="0" dirty="0" smtClean="0"/>
              <a:t> allerlei logische vindplaatsen hebben we posters en een </a:t>
            </a:r>
            <a:r>
              <a:rPr lang="nl-NL" baseline="0" dirty="0" err="1" smtClean="0"/>
              <a:t>infograpic</a:t>
            </a:r>
            <a:r>
              <a:rPr lang="nl-NL" baseline="0" dirty="0" smtClean="0"/>
              <a:t> neergelegd, daarnaast gaan we op verschillende manieren “adverteren” bv via de Bossche omroep, </a:t>
            </a:r>
            <a:r>
              <a:rPr lang="nl-NL" baseline="0" dirty="0" err="1" smtClean="0"/>
              <a:t>Dtv</a:t>
            </a:r>
            <a:r>
              <a:rPr lang="nl-NL" baseline="0" dirty="0" smtClean="0"/>
              <a:t>, toiletreclame </a:t>
            </a:r>
            <a:r>
              <a:rPr lang="nl-NL" baseline="0" dirty="0" err="1" smtClean="0"/>
              <a:t>enz</a:t>
            </a:r>
            <a:r>
              <a:rPr lang="nl-NL" baseline="0" dirty="0" smtClean="0"/>
              <a:t> enz.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3753D-7D56-48C4-86BF-609D659C0C7E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8567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altLang="nl-NL" dirty="0" smtClean="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D9C72-FA78-48CB-A271-5D0E41A401EB}" type="slidenum">
              <a:rPr lang="nl-NL" smtClean="0">
                <a:solidFill>
                  <a:prstClr val="black"/>
                </a:solidFill>
              </a:rPr>
              <a:pPr/>
              <a:t>13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061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altLang="nl-NL" dirty="0" smtClean="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D9C72-FA78-48CB-A271-5D0E41A401EB}" type="slidenum">
              <a:rPr lang="nl-NL" smtClean="0">
                <a:solidFill>
                  <a:prstClr val="black"/>
                </a:solidFill>
              </a:rPr>
              <a:pPr/>
              <a:t>14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04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altLang="nl-NL" dirty="0" smtClean="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D9C72-FA78-48CB-A271-5D0E41A401EB}" type="slidenum">
              <a:rPr lang="nl-NL" smtClean="0">
                <a:solidFill>
                  <a:prstClr val="black"/>
                </a:solidFill>
              </a:rPr>
              <a:pPr/>
              <a:t>15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869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altLang="nl-NL" dirty="0" smtClean="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D9C72-FA78-48CB-A271-5D0E41A401EB}" type="slidenum">
              <a:rPr lang="nl-NL" smtClean="0">
                <a:solidFill>
                  <a:prstClr val="black"/>
                </a:solidFill>
              </a:rPr>
              <a:pPr/>
              <a:t>16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277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Voordat</a:t>
            </a:r>
            <a:r>
              <a:rPr lang="nl-NL" baseline="0" dirty="0" smtClean="0"/>
              <a:t> ik een en ander ga vertellen, ben ik benieuwd of iemand al iets van of over </a:t>
            </a:r>
            <a:r>
              <a:rPr lang="nl-NL" baseline="0" dirty="0" err="1" smtClean="0"/>
              <a:t>Koo</a:t>
            </a:r>
            <a:r>
              <a:rPr lang="nl-NL" baseline="0" dirty="0" smtClean="0"/>
              <a:t> gehoord heeft?</a:t>
            </a:r>
          </a:p>
          <a:p>
            <a:r>
              <a:rPr lang="nl-NL" baseline="0" dirty="0" smtClean="0"/>
              <a:t>Zo ja: wat dan en hoe?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3753D-7D56-48C4-86BF-609D659C0C7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2814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We zijn het project gestart omdat we informatie en advies voor inwoners willen verbeteren. En niet alleen voor inwoners, ook voor professionals. </a:t>
            </a:r>
          </a:p>
          <a:p>
            <a:endParaRPr lang="nl-NL" dirty="0" smtClean="0"/>
          </a:p>
          <a:p>
            <a:r>
              <a:rPr lang="nl-NL" dirty="0" smtClean="0"/>
              <a:t>Belangrijk daarbij is</a:t>
            </a:r>
            <a:r>
              <a:rPr lang="nl-NL" baseline="0" dirty="0" smtClean="0"/>
              <a:t> dat we </a:t>
            </a:r>
            <a:r>
              <a:rPr lang="nl-NL" baseline="0" dirty="0" err="1" smtClean="0"/>
              <a:t>Koo</a:t>
            </a:r>
            <a:r>
              <a:rPr lang="nl-NL" baseline="0" dirty="0" smtClean="0"/>
              <a:t> ingericht hebben vanuit de leefwereld van inwoners. </a:t>
            </a: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3753D-7D56-48C4-86BF-609D659C0C7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2329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Iedereen zoekt anders of stelt op een andere manier vragen. Iedereen heeft daarin een andere behoefte. Grofweg geven inwoners aan op 3 verschillende manieren te willen zoeken, vandaar dat we 3 kanalen hebben ontwikkeld.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3753D-7D56-48C4-86BF-609D659C0C7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3385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l-NL" altLang="nl-NL" dirty="0" smtClean="0">
                <a:solidFill>
                  <a:srgbClr val="FF0000"/>
                </a:solidFill>
              </a:rPr>
              <a:t>Op</a:t>
            </a:r>
            <a:r>
              <a:rPr lang="nl-NL" altLang="nl-NL" baseline="0" dirty="0" smtClean="0">
                <a:solidFill>
                  <a:srgbClr val="FF0000"/>
                </a:solidFill>
              </a:rPr>
              <a:t> werkdagen een telefoonteam van deskundigen die je informeren, adviseren of doorgeleiden.</a:t>
            </a:r>
          </a:p>
          <a:p>
            <a:pPr marL="0" indent="0">
              <a:buFontTx/>
              <a:buNone/>
            </a:pPr>
            <a:endParaRPr lang="nl-NL" altLang="nl-NL" dirty="0" smtClean="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D9C72-FA78-48CB-A271-5D0E41A401EB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577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l-NL" altLang="nl-NL" dirty="0" smtClean="0">
                <a:solidFill>
                  <a:srgbClr val="FF0000"/>
                </a:solidFill>
              </a:rPr>
              <a:t>Een nieuwe website met sociale kaart. </a:t>
            </a:r>
          </a:p>
          <a:p>
            <a:pPr marL="0" indent="0">
              <a:buFontTx/>
              <a:buNone/>
            </a:pPr>
            <a:r>
              <a:rPr lang="nl-NL" altLang="nl-NL" dirty="0" smtClean="0">
                <a:solidFill>
                  <a:srgbClr val="FF0000"/>
                </a:solidFill>
              </a:rPr>
              <a:t>Ook hier kun je op verschillende manieren zoeken: via de tegels en via de zoekbalk.</a:t>
            </a:r>
          </a:p>
          <a:p>
            <a:pPr marL="0" indent="0">
              <a:buFontTx/>
              <a:buNone/>
            </a:pPr>
            <a:r>
              <a:rPr lang="nl-NL" altLang="nl-NL" dirty="0" smtClean="0">
                <a:solidFill>
                  <a:srgbClr val="FF0000"/>
                </a:solidFill>
              </a:rPr>
              <a:t>We ontwikkelen nog een activiteitenkalender</a:t>
            </a:r>
            <a:r>
              <a:rPr lang="nl-NL" altLang="nl-NL" baseline="0" dirty="0" smtClean="0">
                <a:solidFill>
                  <a:srgbClr val="FF0000"/>
                </a:solidFill>
              </a:rPr>
              <a:t> op de website. </a:t>
            </a:r>
          </a:p>
          <a:p>
            <a:pPr marL="0" indent="0">
              <a:buFontTx/>
              <a:buNone/>
            </a:pPr>
            <a:endParaRPr lang="nl-NL" altLang="nl-NL" dirty="0" smtClean="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D9C72-FA78-48CB-A271-5D0E41A401EB}" type="slidenum">
              <a:rPr lang="nl-NL" smtClean="0">
                <a:solidFill>
                  <a:prstClr val="black"/>
                </a:solidFill>
              </a:rPr>
              <a:pPr/>
              <a:t>6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957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l-NL" altLang="nl-NL" dirty="0" smtClean="0">
                <a:solidFill>
                  <a:srgbClr val="FF0000"/>
                </a:solidFill>
              </a:rPr>
              <a:t>Dit is een voorbeeld als je doorklikt op een van de thema’s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D9C72-FA78-48CB-A271-5D0E41A401EB}" type="slidenum">
              <a:rPr lang="nl-NL" smtClean="0">
                <a:solidFill>
                  <a:prstClr val="black"/>
                </a:solidFill>
              </a:rPr>
              <a:pPr/>
              <a:t>7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15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Liever persoonlijk contact, loop binnen op een van de wijkpleinen, zij helpen u verder. </a:t>
            </a:r>
          </a:p>
          <a:p>
            <a:r>
              <a:rPr lang="nl-NL" dirty="0" smtClean="0"/>
              <a:t>In Rosmalen is dat in Perron 3 maar je bent natuurlijk ook op andere locaties van harte welkom.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3753D-7D56-48C4-86BF-609D659C0C7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1478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Dit gehoord hebbende.</a:t>
            </a:r>
            <a:r>
              <a:rPr lang="nl-NL" baseline="0" dirty="0" smtClean="0"/>
              <a:t> Zien jullie als wijkraad raakvlakken met </a:t>
            </a:r>
            <a:r>
              <a:rPr lang="nl-NL" baseline="0" dirty="0" err="1" smtClean="0"/>
              <a:t>Koo</a:t>
            </a:r>
            <a:r>
              <a:rPr lang="nl-NL" baseline="0" dirty="0" smtClean="0"/>
              <a:t> en met jullie activiteiten en werkzaamheden?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3753D-7D56-48C4-86BF-609D659C0C7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2013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285" y="4005263"/>
            <a:ext cx="10560049" cy="5762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om de stijl te bewerken</a:t>
            </a:r>
            <a:endParaRPr lang="en-US" noProof="0" smtClean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12284" y="3644900"/>
            <a:ext cx="3359149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>
                <a:solidFill>
                  <a:srgbClr val="FFFFFF"/>
                </a:solidFill>
              </a:rPr>
              <a:t>| </a:t>
            </a:r>
            <a:fld id="{E2FD1412-2FB0-4817-83B1-EBD6A2EFC2F4}" type="datetime4">
              <a:rPr lang="nl-NL">
                <a:solidFill>
                  <a:srgbClr val="FFFFFF"/>
                </a:solidFill>
              </a:rPr>
              <a:pPr/>
              <a:t>25 februari 2019</a:t>
            </a:fld>
            <a:r>
              <a:rPr lang="nl-NL">
                <a:solidFill>
                  <a:srgbClr val="FFFFFF"/>
                </a:solidFill>
              </a:rPr>
              <a:t> |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748367" y="4629151"/>
            <a:ext cx="962871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1000">
              <a:solidFill>
                <a:srgbClr val="003875"/>
              </a:solidFill>
              <a:latin typeface="Times New Roman" pitchFamily="18" charset="0"/>
            </a:endParaRPr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912285" y="4581525"/>
            <a:ext cx="10560049" cy="43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Voettekst</a:t>
            </a:r>
          </a:p>
        </p:txBody>
      </p:sp>
    </p:spTree>
    <p:extLst>
      <p:ext uri="{BB962C8B-B14F-4D97-AF65-F5344CB8AC3E}">
        <p14:creationId xmlns:p14="http://schemas.microsoft.com/office/powerpoint/2010/main" val="109842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FFFFFF"/>
                </a:solidFill>
              </a:rPr>
              <a:t>| </a:t>
            </a:r>
            <a:fld id="{65DEB295-E688-4709-91E2-62327DBE3AC1}" type="datetime4">
              <a:rPr lang="nl-NL">
                <a:solidFill>
                  <a:srgbClr val="FFFFFF"/>
                </a:solidFill>
              </a:rPr>
              <a:pPr/>
              <a:t>25 februari 2019</a:t>
            </a:fld>
            <a:r>
              <a:rPr lang="nl-NL">
                <a:solidFill>
                  <a:srgbClr val="FFFFFF"/>
                </a:solidFill>
              </a:rPr>
              <a:t> |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| </a:t>
            </a:r>
            <a:fld id="{5731F1AC-9A26-4BB5-9734-383FCD1D84CF}" type="slidenum">
              <a:rPr lang="en-US">
                <a:solidFill>
                  <a:srgbClr val="FFFFFF"/>
                </a:solidFill>
              </a:rPr>
              <a:pPr/>
              <a:t>‹nr.›</a:t>
            </a:fld>
            <a:r>
              <a:rPr lang="en-US">
                <a:solidFill>
                  <a:srgbClr val="FFFFFF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45476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251952" y="333375"/>
            <a:ext cx="2940049" cy="61912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31801" y="333375"/>
            <a:ext cx="8616951" cy="61912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FFFFFF"/>
                </a:solidFill>
              </a:rPr>
              <a:t>| </a:t>
            </a:r>
            <a:fld id="{FD12FAAA-6385-4F1E-A1C5-709F2216821C}" type="datetime4">
              <a:rPr lang="nl-NL">
                <a:solidFill>
                  <a:srgbClr val="FFFFFF"/>
                </a:solidFill>
              </a:rPr>
              <a:pPr/>
              <a:t>25 februari 2019</a:t>
            </a:fld>
            <a:r>
              <a:rPr lang="nl-NL">
                <a:solidFill>
                  <a:srgbClr val="FFFFFF"/>
                </a:solidFill>
              </a:rPr>
              <a:t> |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| </a:t>
            </a:r>
            <a:fld id="{BB2F21CB-04CF-4BC6-BC36-F53575B10E3B}" type="slidenum">
              <a:rPr lang="en-US">
                <a:solidFill>
                  <a:srgbClr val="FFFFFF"/>
                </a:solidFill>
              </a:rPr>
              <a:pPr/>
              <a:t>‹nr.›</a:t>
            </a:fld>
            <a:r>
              <a:rPr lang="en-US">
                <a:solidFill>
                  <a:srgbClr val="FFFFFF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17431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333376"/>
            <a:ext cx="11760200" cy="5619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527052" y="981075"/>
            <a:ext cx="5657849" cy="554355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88101" y="981075"/>
            <a:ext cx="5659967" cy="554355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096001" y="6607176"/>
            <a:ext cx="1919817" cy="244475"/>
          </a:xfrm>
        </p:spPr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FFFFFF"/>
                </a:solidFill>
              </a:rPr>
              <a:t>| </a:t>
            </a:r>
            <a:fld id="{7F5D6EA9-601C-418E-AB6D-690554E87256}" type="datetime4">
              <a:rPr lang="nl-NL">
                <a:solidFill>
                  <a:srgbClr val="FFFFFF"/>
                </a:solidFill>
              </a:rPr>
              <a:pPr/>
              <a:t>25 februari 2019</a:t>
            </a:fld>
            <a:r>
              <a:rPr lang="nl-NL">
                <a:solidFill>
                  <a:srgbClr val="FFFFFF"/>
                </a:solidFill>
              </a:rPr>
              <a:t> |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8015818" y="6607176"/>
            <a:ext cx="2880783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Voettekst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0896601" y="6607176"/>
            <a:ext cx="768351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| </a:t>
            </a:r>
            <a:fld id="{6636F1D8-8A9D-493C-B47A-AA10D999B2C0}" type="slidenum">
              <a:rPr lang="en-US">
                <a:solidFill>
                  <a:srgbClr val="FFFFFF"/>
                </a:solidFill>
              </a:rPr>
              <a:pPr/>
              <a:t>‹nr.›</a:t>
            </a:fld>
            <a:r>
              <a:rPr lang="en-US">
                <a:solidFill>
                  <a:srgbClr val="FFFFFF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51661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333376"/>
            <a:ext cx="11760200" cy="5619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27052" y="981075"/>
            <a:ext cx="5657849" cy="554355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88101" y="981075"/>
            <a:ext cx="5659967" cy="554355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096001" y="6607176"/>
            <a:ext cx="1919817" cy="244475"/>
          </a:xfrm>
        </p:spPr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FFFFFF"/>
                </a:solidFill>
              </a:rPr>
              <a:t>| </a:t>
            </a:r>
            <a:fld id="{59FE99AC-D627-42F4-9968-49B9307008B0}" type="datetime4">
              <a:rPr lang="nl-NL">
                <a:solidFill>
                  <a:srgbClr val="FFFFFF"/>
                </a:solidFill>
              </a:rPr>
              <a:pPr/>
              <a:t>25 februari 2019</a:t>
            </a:fld>
            <a:r>
              <a:rPr lang="nl-NL">
                <a:solidFill>
                  <a:srgbClr val="FFFFFF"/>
                </a:solidFill>
              </a:rPr>
              <a:t> |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8015818" y="6607176"/>
            <a:ext cx="2880783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Voettekst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0896601" y="6607176"/>
            <a:ext cx="768351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| </a:t>
            </a:r>
            <a:fld id="{FE87854A-BFCA-4B51-BCCE-3A255DF16192}" type="slidenum">
              <a:rPr lang="en-US">
                <a:solidFill>
                  <a:srgbClr val="FFFFFF"/>
                </a:solidFill>
              </a:rPr>
              <a:pPr/>
              <a:t>‹nr.›</a:t>
            </a:fld>
            <a:r>
              <a:rPr lang="en-US">
                <a:solidFill>
                  <a:srgbClr val="FFFFFF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46872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en object bov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333376"/>
            <a:ext cx="11760200" cy="5619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27051" y="981076"/>
            <a:ext cx="11521016" cy="2695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27051" y="3829051"/>
            <a:ext cx="11521016" cy="2695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096001" y="6607176"/>
            <a:ext cx="1919817" cy="244475"/>
          </a:xfrm>
        </p:spPr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FFFFFF"/>
                </a:solidFill>
              </a:rPr>
              <a:t>| </a:t>
            </a:r>
            <a:fld id="{1EEC7554-C88E-4AED-ACCE-16547E5BE74E}" type="datetime4">
              <a:rPr lang="nl-NL">
                <a:solidFill>
                  <a:srgbClr val="FFFFFF"/>
                </a:solidFill>
              </a:rPr>
              <a:pPr/>
              <a:t>25 februari 2019</a:t>
            </a:fld>
            <a:r>
              <a:rPr lang="nl-NL">
                <a:solidFill>
                  <a:srgbClr val="FFFFFF"/>
                </a:solidFill>
              </a:rPr>
              <a:t> |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8015818" y="6607176"/>
            <a:ext cx="2880783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Voettekst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0896601" y="6607176"/>
            <a:ext cx="768351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| </a:t>
            </a:r>
            <a:fld id="{013D83C9-E959-483E-A161-E59DB9C605B8}" type="slidenum">
              <a:rPr lang="en-US">
                <a:solidFill>
                  <a:srgbClr val="FFFFFF"/>
                </a:solidFill>
              </a:rPr>
              <a:pPr/>
              <a:t>‹nr.›</a:t>
            </a:fld>
            <a:r>
              <a:rPr lang="en-US">
                <a:solidFill>
                  <a:srgbClr val="FFFFFF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76370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en tekst bov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333376"/>
            <a:ext cx="11760200" cy="5619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527051" y="981076"/>
            <a:ext cx="11521016" cy="2695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27051" y="3829051"/>
            <a:ext cx="11521016" cy="2695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096001" y="6607176"/>
            <a:ext cx="1919817" cy="244475"/>
          </a:xfrm>
        </p:spPr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FFFFFF"/>
                </a:solidFill>
              </a:rPr>
              <a:t>| </a:t>
            </a:r>
            <a:fld id="{6659F181-C630-4486-8641-8B048BC1DD50}" type="datetime4">
              <a:rPr lang="nl-NL">
                <a:solidFill>
                  <a:srgbClr val="FFFFFF"/>
                </a:solidFill>
              </a:rPr>
              <a:pPr/>
              <a:t>25 februari 2019</a:t>
            </a:fld>
            <a:r>
              <a:rPr lang="nl-NL">
                <a:solidFill>
                  <a:srgbClr val="FFFFFF"/>
                </a:solidFill>
              </a:rPr>
              <a:t> |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8015818" y="6607176"/>
            <a:ext cx="2880783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Voettekst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0896601" y="6607176"/>
            <a:ext cx="768351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| </a:t>
            </a:r>
            <a:fld id="{95CFEB6A-2240-499D-9A5D-2FD3BE16DA0D}" type="slidenum">
              <a:rPr lang="en-US">
                <a:solidFill>
                  <a:srgbClr val="FFFFFF"/>
                </a:solidFill>
              </a:rPr>
              <a:pPr/>
              <a:t>‹nr.›</a:t>
            </a:fld>
            <a:r>
              <a:rPr lang="en-US">
                <a:solidFill>
                  <a:srgbClr val="FFFFFF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6334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4A1B-199C-47B6-9BEE-223406AFBE0A}" type="datetimeFigureOut">
              <a:rPr lang="nl-NL" smtClean="0"/>
              <a:t>25-2-2019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C3E5-A33C-4BE3-B0C7-0826540AE8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486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FFFFFF"/>
                </a:solidFill>
              </a:rPr>
              <a:t>| </a:t>
            </a:r>
            <a:fld id="{BC222191-DC3B-46DC-A320-1FCA5087F21C}" type="datetime4">
              <a:rPr lang="nl-NL">
                <a:solidFill>
                  <a:srgbClr val="FFFFFF"/>
                </a:solidFill>
              </a:rPr>
              <a:pPr/>
              <a:t>25 februari 2019</a:t>
            </a:fld>
            <a:r>
              <a:rPr lang="nl-NL">
                <a:solidFill>
                  <a:srgbClr val="FFFFFF"/>
                </a:solidFill>
              </a:rPr>
              <a:t> |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| </a:t>
            </a:r>
            <a:fld id="{B888675A-22D1-48CB-9E09-C89E43BC5B5C}" type="slidenum">
              <a:rPr lang="en-US">
                <a:solidFill>
                  <a:srgbClr val="FFFFFF"/>
                </a:solidFill>
              </a:rPr>
              <a:pPr/>
              <a:t>‹nr.›</a:t>
            </a:fld>
            <a:r>
              <a:rPr lang="en-US">
                <a:solidFill>
                  <a:srgbClr val="FFFFFF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80266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FFFFFF"/>
                </a:solidFill>
              </a:rPr>
              <a:t>| </a:t>
            </a:r>
            <a:fld id="{FFB311B4-E06C-4C67-8E83-DD73C77A406B}" type="datetime4">
              <a:rPr lang="nl-NL">
                <a:solidFill>
                  <a:srgbClr val="FFFFFF"/>
                </a:solidFill>
              </a:rPr>
              <a:pPr/>
              <a:t>25 februari 2019</a:t>
            </a:fld>
            <a:r>
              <a:rPr lang="nl-NL">
                <a:solidFill>
                  <a:srgbClr val="FFFFFF"/>
                </a:solidFill>
              </a:rPr>
              <a:t> |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| </a:t>
            </a:r>
            <a:fld id="{730B19D1-FEDC-4047-9142-0420C923719E}" type="slidenum">
              <a:rPr lang="en-US">
                <a:solidFill>
                  <a:srgbClr val="FFFFFF"/>
                </a:solidFill>
              </a:rPr>
              <a:pPr/>
              <a:t>‹nr.›</a:t>
            </a:fld>
            <a:r>
              <a:rPr lang="en-US">
                <a:solidFill>
                  <a:srgbClr val="FFFFFF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47347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27052" y="981075"/>
            <a:ext cx="5657849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88101" y="981075"/>
            <a:ext cx="5659967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FFFFFF"/>
                </a:solidFill>
              </a:rPr>
              <a:t>| </a:t>
            </a:r>
            <a:fld id="{0E45FBEA-0DC9-4087-A883-150DC8CD6BD0}" type="datetime4">
              <a:rPr lang="nl-NL">
                <a:solidFill>
                  <a:srgbClr val="FFFFFF"/>
                </a:solidFill>
              </a:rPr>
              <a:pPr/>
              <a:t>25 februari 2019</a:t>
            </a:fld>
            <a:r>
              <a:rPr lang="nl-NL">
                <a:solidFill>
                  <a:srgbClr val="FFFFFF"/>
                </a:solidFill>
              </a:rPr>
              <a:t> |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Voettekst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| </a:t>
            </a:r>
            <a:fld id="{6782C3DB-9562-4E0B-AB1B-A9A15B027947}" type="slidenum">
              <a:rPr lang="en-US">
                <a:solidFill>
                  <a:srgbClr val="FFFFFF"/>
                </a:solidFill>
              </a:rPr>
              <a:pPr/>
              <a:t>‹nr.›</a:t>
            </a:fld>
            <a:r>
              <a:rPr lang="en-US">
                <a:solidFill>
                  <a:srgbClr val="FFFFFF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38834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FFFFFF"/>
                </a:solidFill>
              </a:rPr>
              <a:t>| </a:t>
            </a:r>
            <a:fld id="{E6B4301A-48BF-44C4-9929-9C7C6DB857A7}" type="datetime4">
              <a:rPr lang="nl-NL">
                <a:solidFill>
                  <a:srgbClr val="FFFFFF"/>
                </a:solidFill>
              </a:rPr>
              <a:pPr/>
              <a:t>25 februari 2019</a:t>
            </a:fld>
            <a:r>
              <a:rPr lang="nl-NL">
                <a:solidFill>
                  <a:srgbClr val="FFFFFF"/>
                </a:solidFill>
              </a:rPr>
              <a:t> |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Voettekst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| </a:t>
            </a:r>
            <a:fld id="{4CDA7754-8253-4F62-AD0E-5F0CE581DB6D}" type="slidenum">
              <a:rPr lang="en-US">
                <a:solidFill>
                  <a:srgbClr val="FFFFFF"/>
                </a:solidFill>
              </a:rPr>
              <a:pPr/>
              <a:t>‹nr.›</a:t>
            </a:fld>
            <a:r>
              <a:rPr lang="en-US">
                <a:solidFill>
                  <a:srgbClr val="FFFFFF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80922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FFFFFF"/>
                </a:solidFill>
              </a:rPr>
              <a:t>| </a:t>
            </a:r>
            <a:fld id="{E995D003-34CA-460F-9A4D-B4C153C5BA17}" type="datetime4">
              <a:rPr lang="nl-NL">
                <a:solidFill>
                  <a:srgbClr val="FFFFFF"/>
                </a:solidFill>
              </a:rPr>
              <a:pPr/>
              <a:t>25 februari 2019</a:t>
            </a:fld>
            <a:r>
              <a:rPr lang="nl-NL">
                <a:solidFill>
                  <a:srgbClr val="FFFFFF"/>
                </a:solidFill>
              </a:rPr>
              <a:t> |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Voettekst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| </a:t>
            </a:r>
            <a:fld id="{58DB6741-5711-4FA5-A35F-F7A21D9D472A}" type="slidenum">
              <a:rPr lang="en-US">
                <a:solidFill>
                  <a:srgbClr val="FFFFFF"/>
                </a:solidFill>
              </a:rPr>
              <a:pPr/>
              <a:t>‹nr.›</a:t>
            </a:fld>
            <a:r>
              <a:rPr lang="en-US">
                <a:solidFill>
                  <a:srgbClr val="FFFFFF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423839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FFFFFF"/>
                </a:solidFill>
              </a:rPr>
              <a:t>| </a:t>
            </a:r>
            <a:fld id="{4971539F-8900-4D4B-AA8E-4FC4F3551728}" type="datetime4">
              <a:rPr lang="nl-NL">
                <a:solidFill>
                  <a:srgbClr val="FFFFFF"/>
                </a:solidFill>
              </a:rPr>
              <a:pPr/>
              <a:t>25 februari 2019</a:t>
            </a:fld>
            <a:r>
              <a:rPr lang="nl-NL">
                <a:solidFill>
                  <a:srgbClr val="FFFFFF"/>
                </a:solidFill>
              </a:rPr>
              <a:t> |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Voettekst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| </a:t>
            </a:r>
            <a:fld id="{6E298AF7-BEC4-4FDA-BCE5-C48228DBF454}" type="slidenum">
              <a:rPr lang="en-US">
                <a:solidFill>
                  <a:srgbClr val="FFFFFF"/>
                </a:solidFill>
              </a:rPr>
              <a:pPr/>
              <a:t>‹nr.›</a:t>
            </a:fld>
            <a:r>
              <a:rPr lang="en-US">
                <a:solidFill>
                  <a:srgbClr val="FFFFFF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17381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FFFFFF"/>
                </a:solidFill>
              </a:rPr>
              <a:t>| </a:t>
            </a:r>
            <a:fld id="{E451A31D-436C-4671-BFFD-E03D186DCEB8}" type="datetime4">
              <a:rPr lang="nl-NL">
                <a:solidFill>
                  <a:srgbClr val="FFFFFF"/>
                </a:solidFill>
              </a:rPr>
              <a:pPr/>
              <a:t>25 februari 2019</a:t>
            </a:fld>
            <a:r>
              <a:rPr lang="nl-NL">
                <a:solidFill>
                  <a:srgbClr val="FFFFFF"/>
                </a:solidFill>
              </a:rPr>
              <a:t> |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Voettekst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| </a:t>
            </a:r>
            <a:fld id="{50E09028-1E5A-44F4-804A-0FC7D410B06A}" type="slidenum">
              <a:rPr lang="en-US">
                <a:solidFill>
                  <a:srgbClr val="FFFFFF"/>
                </a:solidFill>
              </a:rPr>
              <a:pPr/>
              <a:t>‹nr.›</a:t>
            </a:fld>
            <a:r>
              <a:rPr lang="en-US">
                <a:solidFill>
                  <a:srgbClr val="FFFFFF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85184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FFFFFF"/>
                </a:solidFill>
              </a:rPr>
              <a:t>| </a:t>
            </a:r>
            <a:fld id="{B449040E-3933-401C-A07E-BFECEC0164AB}" type="datetime4">
              <a:rPr lang="nl-NL">
                <a:solidFill>
                  <a:srgbClr val="FFFFFF"/>
                </a:solidFill>
              </a:rPr>
              <a:pPr/>
              <a:t>25 februari 2019</a:t>
            </a:fld>
            <a:r>
              <a:rPr lang="nl-NL">
                <a:solidFill>
                  <a:srgbClr val="FFFFFF"/>
                </a:solidFill>
              </a:rPr>
              <a:t> |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Voettekst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| </a:t>
            </a:r>
            <a:fld id="{06DE019F-451C-42D1-AA71-F14871895755}" type="slidenum">
              <a:rPr lang="en-US">
                <a:solidFill>
                  <a:srgbClr val="FFFFFF"/>
                </a:solidFill>
              </a:rPr>
              <a:pPr/>
              <a:t>‹nr.›</a:t>
            </a:fld>
            <a:r>
              <a:rPr lang="en-US">
                <a:solidFill>
                  <a:srgbClr val="FFFFFF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400190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255F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333376"/>
            <a:ext cx="117602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1" y="981075"/>
            <a:ext cx="11521016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opmaakprofielen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1" y="6607176"/>
            <a:ext cx="1919817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000">
                <a:solidFill>
                  <a:srgbClr val="003875"/>
                </a:solidFill>
                <a:latin typeface="Times New Roman" pitchFamily="18" charset="0"/>
              </a:rPr>
              <a:t>| </a:t>
            </a:r>
            <a:fld id="{0AD6D9AB-F181-476F-8700-3B53C629F20C}" type="datetime4">
              <a:rPr lang="nl-NL" sz="1000">
                <a:solidFill>
                  <a:srgbClr val="003875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 februari 2019</a:t>
            </a:fld>
            <a:r>
              <a:rPr lang="nl-NL" sz="1000">
                <a:solidFill>
                  <a:srgbClr val="003875"/>
                </a:solidFill>
                <a:latin typeface="Times New Roman" pitchFamily="18" charset="0"/>
              </a:rPr>
              <a:t> |</a:t>
            </a:r>
            <a:endParaRPr lang="en-US" sz="1000">
              <a:solidFill>
                <a:srgbClr val="003875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15818" y="6607176"/>
            <a:ext cx="2880783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3875"/>
                </a:solidFill>
                <a:latin typeface="Times New Roman" pitchFamily="18" charset="0"/>
              </a:rPr>
              <a:t>Voettekst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96601" y="6607176"/>
            <a:ext cx="768351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3875"/>
                </a:solidFill>
                <a:latin typeface="Times New Roman" pitchFamily="18" charset="0"/>
              </a:rPr>
              <a:t>| </a:t>
            </a:r>
            <a:fld id="{13A3596F-191B-4B7A-A41A-CFBCCB145134}" type="slidenum">
              <a:rPr lang="en-US" sz="1000">
                <a:solidFill>
                  <a:srgbClr val="003875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r>
              <a:rPr lang="en-US" sz="1000">
                <a:solidFill>
                  <a:srgbClr val="003875"/>
                </a:solidFill>
                <a:latin typeface="Times New Roman" pitchFamily="18" charset="0"/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04331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87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875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875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875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875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875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875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875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875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xkbOT2TBLw&amp;feature=youtu.b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3"/>
          <p:cNvSpPr txBox="1">
            <a:spLocks/>
          </p:cNvSpPr>
          <p:nvPr/>
        </p:nvSpPr>
        <p:spPr bwMode="auto">
          <a:xfrm>
            <a:off x="253217" y="488413"/>
            <a:ext cx="11760591" cy="1252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87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875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875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875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875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875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875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875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875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nl-NL" sz="3200" b="1" kern="0" cap="all" spc="284" dirty="0" smtClean="0">
                <a:solidFill>
                  <a:srgbClr val="5C2254"/>
                </a:solidFill>
                <a:latin typeface="+mn-lt"/>
                <a:cs typeface="Arial" panose="020B0604020202020204" pitchFamily="34" charset="0"/>
              </a:rPr>
              <a:t>samen zetten we de inwoner centraal</a:t>
            </a:r>
            <a:r>
              <a:rPr lang="nl-NL" sz="3200" kern="0" cap="all" spc="284" dirty="0" smtClean="0">
                <a:solidFill>
                  <a:srgbClr val="5C225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nl-NL" sz="3200" kern="0" cap="all" spc="284" dirty="0" smtClean="0">
                <a:solidFill>
                  <a:srgbClr val="5C225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nl-NL" sz="3200" kern="0" dirty="0">
              <a:solidFill>
                <a:srgbClr val="5C225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13" y="1740434"/>
            <a:ext cx="1957877" cy="1304925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483" y="1740431"/>
            <a:ext cx="1957877" cy="1304925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86" y="1740431"/>
            <a:ext cx="1957877" cy="1304925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431" y="1740431"/>
            <a:ext cx="1957877" cy="1304925"/>
          </a:xfrm>
          <a:prstGeom prst="rect">
            <a:avLst/>
          </a:prstGeom>
        </p:spPr>
      </p:pic>
      <p:pic>
        <p:nvPicPr>
          <p:cNvPr id="26" name="Afbeelding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13" y="3533773"/>
            <a:ext cx="1957877" cy="1304925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006" y="3533773"/>
            <a:ext cx="1957877" cy="1304925"/>
          </a:xfrm>
          <a:prstGeom prst="rect">
            <a:avLst/>
          </a:prstGeom>
        </p:spPr>
      </p:pic>
      <p:pic>
        <p:nvPicPr>
          <p:cNvPr id="28" name="Afbeelding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85" y="3518163"/>
            <a:ext cx="1972168" cy="1314450"/>
          </a:xfrm>
          <a:prstGeom prst="rect">
            <a:avLst/>
          </a:prstGeom>
        </p:spPr>
      </p:pic>
      <p:pic>
        <p:nvPicPr>
          <p:cNvPr id="29" name="Afbeelding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431" y="3518161"/>
            <a:ext cx="1972168" cy="1314450"/>
          </a:xfrm>
          <a:prstGeom prst="rect">
            <a:avLst/>
          </a:prstGeom>
        </p:spPr>
      </p:pic>
      <p:pic>
        <p:nvPicPr>
          <p:cNvPr id="30" name="Afbeelding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006" y="5276846"/>
            <a:ext cx="1957877" cy="1304925"/>
          </a:xfrm>
          <a:prstGeom prst="rect">
            <a:avLst/>
          </a:prstGeom>
        </p:spPr>
      </p:pic>
      <p:pic>
        <p:nvPicPr>
          <p:cNvPr id="31" name="Afbeelding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85" y="5276845"/>
            <a:ext cx="1957878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0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8000" b="1" dirty="0" smtClean="0">
                <a:latin typeface="+mn-lt"/>
              </a:rPr>
              <a:t>Bekendheid</a:t>
            </a:r>
            <a:endParaRPr lang="nl-NL" sz="8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225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302" y="1255191"/>
            <a:ext cx="3647278" cy="5159406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54548" y="463636"/>
            <a:ext cx="7572777" cy="553792"/>
          </a:xfrm>
        </p:spPr>
        <p:txBody>
          <a:bodyPr/>
          <a:lstStyle/>
          <a:p>
            <a:pPr algn="l"/>
            <a:r>
              <a:rPr lang="nl-NL" sz="3200" b="1" dirty="0" smtClean="0">
                <a:solidFill>
                  <a:srgbClr val="002060"/>
                </a:solidFill>
                <a:latin typeface="+mn-lt"/>
              </a:rPr>
              <a:t>Voorbeeld ervaringsposter</a:t>
            </a:r>
            <a:endParaRPr lang="nl-NL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961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8000" b="1" dirty="0" smtClean="0">
                <a:latin typeface="+mn-lt"/>
              </a:rPr>
              <a:t>Filmpje</a:t>
            </a:r>
            <a:br>
              <a:rPr lang="nl-NL" sz="8000" b="1" dirty="0" smtClean="0">
                <a:latin typeface="+mn-lt"/>
              </a:rPr>
            </a:br>
            <a:r>
              <a:rPr lang="nl-NL" sz="8000" b="1" dirty="0" err="1" smtClean="0">
                <a:latin typeface="+mn-lt"/>
                <a:hlinkClick r:id="rId3"/>
              </a:rPr>
              <a:t>geportreteerden</a:t>
            </a:r>
            <a:endParaRPr lang="nl-NL" sz="8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47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30878" y="2559278"/>
            <a:ext cx="9144000" cy="2387600"/>
          </a:xfrm>
        </p:spPr>
        <p:txBody>
          <a:bodyPr/>
          <a:lstStyle/>
          <a:p>
            <a:r>
              <a:rPr lang="nl-NL" b="1" dirty="0" smtClean="0">
                <a:latin typeface="+mn-lt"/>
              </a:rPr>
              <a:t>Stelling:</a:t>
            </a:r>
            <a:br>
              <a:rPr lang="nl-NL" b="1" dirty="0" smtClean="0">
                <a:latin typeface="+mn-lt"/>
              </a:rPr>
            </a:br>
            <a:r>
              <a:rPr lang="nl-NL" b="1" dirty="0" smtClean="0">
                <a:latin typeface="+mn-lt"/>
              </a:rPr>
              <a:t/>
            </a:r>
            <a:br>
              <a:rPr lang="nl-NL" b="1" dirty="0" smtClean="0">
                <a:latin typeface="+mn-lt"/>
              </a:rPr>
            </a:br>
            <a:r>
              <a:rPr lang="nl-NL" sz="4800" b="1" dirty="0" smtClean="0">
                <a:latin typeface="+mn-lt"/>
              </a:rPr>
              <a:t>De wijkraad kan bijdragen aan de bekendheid van </a:t>
            </a:r>
            <a:r>
              <a:rPr lang="nl-NL" sz="4800" b="1" dirty="0" err="1" smtClean="0">
                <a:latin typeface="+mn-lt"/>
              </a:rPr>
              <a:t>Koo</a:t>
            </a:r>
            <a:endParaRPr lang="nl-NL" sz="4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81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30878" y="2559278"/>
            <a:ext cx="9144000" cy="2387600"/>
          </a:xfrm>
        </p:spPr>
        <p:txBody>
          <a:bodyPr/>
          <a:lstStyle/>
          <a:p>
            <a:r>
              <a:rPr lang="nl-NL" b="1" dirty="0" smtClean="0">
                <a:latin typeface="+mn-lt"/>
              </a:rPr>
              <a:t>Stelling:</a:t>
            </a:r>
            <a:br>
              <a:rPr lang="nl-NL" b="1" dirty="0" smtClean="0">
                <a:latin typeface="+mn-lt"/>
              </a:rPr>
            </a:br>
            <a:r>
              <a:rPr lang="nl-NL" b="1" dirty="0" smtClean="0">
                <a:latin typeface="+mn-lt"/>
              </a:rPr>
              <a:t/>
            </a:r>
            <a:br>
              <a:rPr lang="nl-NL" b="1" dirty="0" smtClean="0">
                <a:latin typeface="+mn-lt"/>
              </a:rPr>
            </a:br>
            <a:r>
              <a:rPr lang="nl-NL" sz="4800" b="1" dirty="0" err="1" smtClean="0">
                <a:latin typeface="+mn-lt"/>
              </a:rPr>
              <a:t>Koo</a:t>
            </a:r>
            <a:r>
              <a:rPr lang="nl-NL" sz="4800" b="1" dirty="0" smtClean="0">
                <a:latin typeface="+mn-lt"/>
              </a:rPr>
              <a:t> kan de wijkraad helpen</a:t>
            </a:r>
            <a:endParaRPr lang="nl-NL" sz="4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819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 smtClean="0">
                <a:latin typeface="+mn-lt"/>
              </a:rPr>
              <a:t>Vragen?</a:t>
            </a:r>
            <a:endParaRPr lang="nl-NL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628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 smtClean="0">
                <a:latin typeface="+mn-lt"/>
              </a:rPr>
              <a:t>Bedankt voor uw aandacht</a:t>
            </a:r>
            <a:endParaRPr lang="nl-NL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870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333376"/>
            <a:ext cx="11760200" cy="3514229"/>
          </a:xfrm>
        </p:spPr>
        <p:txBody>
          <a:bodyPr/>
          <a:lstStyle/>
          <a:p>
            <a:pPr algn="ctr"/>
            <a:r>
              <a:rPr lang="nl-NL" sz="6000" u="sng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nl-NL" sz="6000" u="sng" dirty="0" smtClean="0">
                <a:solidFill>
                  <a:srgbClr val="002060"/>
                </a:solidFill>
                <a:latin typeface="+mn-lt"/>
              </a:rPr>
            </a:br>
            <a:r>
              <a:rPr lang="nl-NL" sz="6000" u="sng" dirty="0">
                <a:solidFill>
                  <a:srgbClr val="002060"/>
                </a:solidFill>
                <a:latin typeface="+mn-lt"/>
              </a:rPr>
              <a:t/>
            </a:r>
            <a:br>
              <a:rPr lang="nl-NL" sz="6000" u="sng" dirty="0">
                <a:solidFill>
                  <a:srgbClr val="002060"/>
                </a:solidFill>
                <a:latin typeface="+mn-lt"/>
              </a:rPr>
            </a:br>
            <a:r>
              <a:rPr lang="nl-NL" sz="6000" dirty="0" smtClean="0">
                <a:solidFill>
                  <a:srgbClr val="002060"/>
                </a:solidFill>
                <a:latin typeface="+mn-lt"/>
              </a:rPr>
              <a:t>Wie heeft al over </a:t>
            </a:r>
            <a:r>
              <a:rPr lang="nl-NL" sz="6000" dirty="0" err="1" smtClean="0">
                <a:solidFill>
                  <a:srgbClr val="002060"/>
                </a:solidFill>
                <a:latin typeface="+mn-lt"/>
              </a:rPr>
              <a:t>Koo</a:t>
            </a:r>
            <a:r>
              <a:rPr lang="nl-NL" sz="6000" dirty="0" smtClean="0">
                <a:solidFill>
                  <a:srgbClr val="002060"/>
                </a:solidFill>
                <a:latin typeface="+mn-lt"/>
              </a:rPr>
              <a:t> gehoord?</a:t>
            </a:r>
            <a:endParaRPr lang="nl-NL" sz="60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340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2060"/>
                </a:solidFill>
                <a:latin typeface="+mn-lt"/>
              </a:rPr>
              <a:t>Informatievoorziening sociaal domein</a:t>
            </a:r>
            <a:endParaRPr lang="nl-NL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 dirty="0" smtClean="0">
              <a:solidFill>
                <a:srgbClr val="002060"/>
              </a:solidFill>
            </a:endParaRPr>
          </a:p>
          <a:p>
            <a:r>
              <a:rPr lang="nl-NL" sz="2000" dirty="0" smtClean="0">
                <a:solidFill>
                  <a:srgbClr val="002060"/>
                </a:solidFill>
              </a:rPr>
              <a:t>Ons doel:</a:t>
            </a:r>
          </a:p>
          <a:p>
            <a:pPr marL="0" indent="0">
              <a:buNone/>
            </a:pPr>
            <a:r>
              <a:rPr lang="nl-NL" sz="2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Inwoners en professionals vinden makkelijk     de weg naar de juiste informatie en hulp én krijgen sneller antwoord op hun vraag.</a:t>
            </a:r>
          </a:p>
          <a:p>
            <a:pPr marL="0" indent="0">
              <a:buNone/>
            </a:pPr>
            <a:endParaRPr lang="nl-NL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nl-NL" dirty="0" smtClean="0">
              <a:solidFill>
                <a:srgbClr val="002060"/>
              </a:solidFill>
            </a:endParaRPr>
          </a:p>
          <a:p>
            <a:r>
              <a:rPr lang="nl-NL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De inwoner als vertrekpunt</a:t>
            </a:r>
          </a:p>
          <a:p>
            <a:r>
              <a:rPr lang="nl-NL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Vragen die mensen raken in hun persoonlijk leven</a:t>
            </a:r>
          </a:p>
          <a:p>
            <a:r>
              <a:rPr lang="nl-NL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Initiatieven en ideeën voor de buurt of wijk</a:t>
            </a:r>
          </a:p>
          <a:p>
            <a:pPr marL="0" indent="0">
              <a:buNone/>
            </a:pPr>
            <a:endParaRPr lang="nl-NL" dirty="0">
              <a:latin typeface="Century Gothic" panose="020B0502020202020204" pitchFamily="34" charset="0"/>
            </a:endParaRPr>
          </a:p>
          <a:p>
            <a:endParaRPr lang="nl-NL" dirty="0">
              <a:latin typeface="Century Gothic" panose="020B0502020202020204" pitchFamily="34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8" name="Tijdelijke aanduiding voor inhoud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394" y="2265291"/>
            <a:ext cx="4609043" cy="297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03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2060"/>
                </a:solidFill>
                <a:latin typeface="+mn-lt"/>
              </a:rPr>
              <a:t>3 manieren om </a:t>
            </a:r>
            <a:r>
              <a:rPr lang="nl-NL" b="1" dirty="0" err="1" smtClean="0">
                <a:solidFill>
                  <a:srgbClr val="002060"/>
                </a:solidFill>
                <a:latin typeface="+mn-lt"/>
              </a:rPr>
              <a:t>Koo</a:t>
            </a:r>
            <a:r>
              <a:rPr lang="nl-NL" b="1" dirty="0" smtClean="0">
                <a:solidFill>
                  <a:srgbClr val="002060"/>
                </a:solidFill>
                <a:latin typeface="+mn-lt"/>
              </a:rPr>
              <a:t> te bereiken</a:t>
            </a:r>
            <a:endParaRPr lang="nl-NL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nl-NL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nl-NL" dirty="0" smtClean="0">
                <a:solidFill>
                  <a:srgbClr val="002060"/>
                </a:solidFill>
              </a:rPr>
              <a:t>Bel met </a:t>
            </a:r>
            <a:r>
              <a:rPr lang="nl-NL" dirty="0" err="1" smtClean="0">
                <a:solidFill>
                  <a:srgbClr val="002060"/>
                </a:solidFill>
              </a:rPr>
              <a:t>Koo</a:t>
            </a:r>
            <a:endParaRPr lang="nl-NL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nl-NL" dirty="0" smtClean="0">
              <a:solidFill>
                <a:srgbClr val="002060"/>
              </a:solidFill>
            </a:endParaRPr>
          </a:p>
          <a:p>
            <a:r>
              <a:rPr lang="nl-NL" dirty="0" smtClean="0">
                <a:solidFill>
                  <a:srgbClr val="002060"/>
                </a:solidFill>
              </a:rPr>
              <a:t>Kijk op </a:t>
            </a:r>
            <a:r>
              <a:rPr lang="nl-NL" dirty="0" err="1" smtClean="0">
                <a:solidFill>
                  <a:srgbClr val="002060"/>
                </a:solidFill>
              </a:rPr>
              <a:t>Koo</a:t>
            </a:r>
            <a:endParaRPr lang="nl-NL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nl-NL" dirty="0" smtClean="0">
              <a:solidFill>
                <a:srgbClr val="002060"/>
              </a:solidFill>
            </a:endParaRPr>
          </a:p>
          <a:p>
            <a:r>
              <a:rPr lang="nl-NL" dirty="0" smtClean="0">
                <a:solidFill>
                  <a:srgbClr val="002060"/>
                </a:solidFill>
              </a:rPr>
              <a:t>Kom naar </a:t>
            </a:r>
            <a:r>
              <a:rPr lang="nl-NL" dirty="0" err="1" smtClean="0">
                <a:solidFill>
                  <a:srgbClr val="002060"/>
                </a:solidFill>
              </a:rPr>
              <a:t>Koo</a:t>
            </a:r>
            <a:endParaRPr lang="nl-NL" dirty="0" smtClean="0">
              <a:solidFill>
                <a:srgbClr val="002060"/>
              </a:solidFill>
            </a:endParaRPr>
          </a:p>
          <a:p>
            <a:endParaRPr lang="nl-NL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nl-NL" dirty="0">
              <a:latin typeface="Century Gothic" panose="020B0502020202020204" pitchFamily="34" charset="0"/>
            </a:endParaRPr>
          </a:p>
          <a:p>
            <a:endParaRPr lang="nl-NL" dirty="0">
              <a:latin typeface="Century Gothic" panose="020B0502020202020204" pitchFamily="34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162" y="1808067"/>
            <a:ext cx="4863248" cy="241470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162" y="4222775"/>
            <a:ext cx="4863247" cy="76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7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4548" y="463636"/>
            <a:ext cx="7572777" cy="553792"/>
          </a:xfrm>
        </p:spPr>
        <p:txBody>
          <a:bodyPr/>
          <a:lstStyle/>
          <a:p>
            <a:pPr algn="l"/>
            <a:r>
              <a:rPr lang="nl-NL" sz="3200" b="1" dirty="0" smtClean="0">
                <a:solidFill>
                  <a:srgbClr val="5C2254"/>
                </a:solidFill>
                <a:latin typeface="+mn-lt"/>
              </a:rPr>
              <a:t>Bel met Koo</a:t>
            </a:r>
            <a:r>
              <a:rPr lang="nl-NL" sz="3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		</a:t>
            </a:r>
            <a:endParaRPr lang="nl-NL" sz="3200" dirty="0">
              <a:latin typeface="Century Gothic" panose="020B0502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824" y="2473378"/>
            <a:ext cx="11582386" cy="177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7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270" y="1519705"/>
            <a:ext cx="9126317" cy="519923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4548" y="463636"/>
            <a:ext cx="7572777" cy="553792"/>
          </a:xfrm>
        </p:spPr>
        <p:txBody>
          <a:bodyPr/>
          <a:lstStyle/>
          <a:p>
            <a:pPr algn="l"/>
            <a:r>
              <a:rPr lang="nl-NL" sz="3200" b="1" dirty="0" smtClean="0">
                <a:solidFill>
                  <a:srgbClr val="002060"/>
                </a:solidFill>
                <a:latin typeface="+mn-lt"/>
              </a:rPr>
              <a:t>kijkopkoo.nl</a:t>
            </a:r>
            <a:endParaRPr lang="nl-NL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567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499" y="172230"/>
            <a:ext cx="5162550" cy="57340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4548" y="463636"/>
            <a:ext cx="7572777" cy="553792"/>
          </a:xfrm>
        </p:spPr>
        <p:txBody>
          <a:bodyPr/>
          <a:lstStyle/>
          <a:p>
            <a:pPr algn="l"/>
            <a:r>
              <a:rPr lang="nl-NL" sz="3200" b="1" dirty="0">
                <a:solidFill>
                  <a:srgbClr val="5C2254"/>
                </a:solidFill>
                <a:latin typeface="+mn-lt"/>
              </a:rPr>
              <a:t>WWW.KIJKOPKOO.NL</a:t>
            </a:r>
            <a:endParaRPr lang="nl-NL" sz="3200" b="1" dirty="0">
              <a:latin typeface="+mn-lt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380" y="1672573"/>
            <a:ext cx="804862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5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 naar </a:t>
            </a:r>
            <a:r>
              <a:rPr lang="nl-NL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</a:t>
            </a:r>
            <a:r>
              <a:rPr lang="nl-NL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wat is er in elke wijk</a:t>
            </a:r>
            <a:endParaRPr lang="nl-NL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/>
            </a:endParaRPr>
          </a:p>
          <a:p>
            <a:pPr marL="0" indent="0">
              <a:buNone/>
            </a:pPr>
            <a:endParaRPr lang="nl-NL" sz="44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/>
            </a:endParaRPr>
          </a:p>
          <a:p>
            <a:pPr marL="0" indent="0" algn="ctr">
              <a:buNone/>
            </a:pPr>
            <a:endParaRPr lang="nl-NL" sz="44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18144"/>
            <a:ext cx="10114141" cy="45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7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582738"/>
          </a:xfrm>
        </p:spPr>
        <p:txBody>
          <a:bodyPr/>
          <a:lstStyle/>
          <a:p>
            <a:r>
              <a:rPr lang="nl-NL" b="1" dirty="0" smtClean="0">
                <a:latin typeface="+mn-lt"/>
              </a:rPr>
              <a:t>Waar ziet u raakvlakken met </a:t>
            </a:r>
            <a:r>
              <a:rPr lang="nl-NL" b="1" dirty="0" err="1" smtClean="0">
                <a:latin typeface="+mn-lt"/>
              </a:rPr>
              <a:t>Koo</a:t>
            </a:r>
            <a:r>
              <a:rPr lang="nl-NL" b="1" dirty="0" smtClean="0">
                <a:latin typeface="+mn-lt"/>
              </a:rPr>
              <a:t>?</a:t>
            </a:r>
            <a:endParaRPr lang="nl-NL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381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Nieuwe powerpoint definitief">
  <a:themeElements>
    <a:clrScheme name="Presentatie - Template - Filled 16">
      <a:dk1>
        <a:srgbClr val="FFFFFF"/>
      </a:dk1>
      <a:lt1>
        <a:srgbClr val="FFFFFF"/>
      </a:lt1>
      <a:dk2>
        <a:srgbClr val="DADFEE"/>
      </a:dk2>
      <a:lt2>
        <a:srgbClr val="002E4E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996600"/>
      </a:hlink>
      <a:folHlink>
        <a:srgbClr val="CC9900"/>
      </a:folHlink>
    </a:clrScheme>
    <a:fontScheme name="Presentatie - Template - Fill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3875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3875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tie - Template - Fill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- Template - Fill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- Template - Fill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- Template - Fill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- Template - Fill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- Template - Fill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- Template - Fill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- Template - Fill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- Template - Fill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- Template - Fill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- Template - Fill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- Template - Fill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- Template - Filled 13">
        <a:dk1>
          <a:srgbClr val="0099CC"/>
        </a:dk1>
        <a:lt1>
          <a:srgbClr val="FFFFFF"/>
        </a:lt1>
        <a:dk2>
          <a:srgbClr val="003399"/>
        </a:dk2>
        <a:lt2>
          <a:srgbClr val="003399"/>
        </a:lt2>
        <a:accent1>
          <a:srgbClr val="BBE0E3"/>
        </a:accent1>
        <a:accent2>
          <a:srgbClr val="333399"/>
        </a:accent2>
        <a:accent3>
          <a:srgbClr val="AAADC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- Template - Filled 14">
        <a:dk1>
          <a:srgbClr val="002E4E"/>
        </a:dk1>
        <a:lt1>
          <a:srgbClr val="FFFFFF"/>
        </a:lt1>
        <a:dk2>
          <a:srgbClr val="003875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EBD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9966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- Template - Filled 15">
        <a:dk1>
          <a:srgbClr val="002E4E"/>
        </a:dk1>
        <a:lt1>
          <a:srgbClr val="FFFFFF"/>
        </a:lt1>
        <a:dk2>
          <a:srgbClr val="003875"/>
        </a:dk2>
        <a:lt2>
          <a:srgbClr val="DADFEE"/>
        </a:lt2>
        <a:accent1>
          <a:srgbClr val="BBE0E3"/>
        </a:accent1>
        <a:accent2>
          <a:srgbClr val="333399"/>
        </a:accent2>
        <a:accent3>
          <a:srgbClr val="AAAEBD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9966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- Template - Filled 16">
        <a:dk1>
          <a:srgbClr val="FFFFFF"/>
        </a:dk1>
        <a:lt1>
          <a:srgbClr val="FFFFFF"/>
        </a:lt1>
        <a:dk2>
          <a:srgbClr val="DADFEE"/>
        </a:dk2>
        <a:lt2>
          <a:srgbClr val="002E4E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9966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574</Words>
  <Application>Microsoft Office PowerPoint</Application>
  <PresentationFormat>Breedbeeld</PresentationFormat>
  <Paragraphs>82</Paragraphs>
  <Slides>16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Tw Cen MT</vt:lpstr>
      <vt:lpstr>Nieuwe powerpoint definitief</vt:lpstr>
      <vt:lpstr>PowerPoint-presentatie</vt:lpstr>
      <vt:lpstr>  Wie heeft al over Koo gehoord?</vt:lpstr>
      <vt:lpstr>Informatievoorziening sociaal domein</vt:lpstr>
      <vt:lpstr>3 manieren om Koo te bereiken</vt:lpstr>
      <vt:lpstr>Bel met Koo  </vt:lpstr>
      <vt:lpstr>kijkopkoo.nl</vt:lpstr>
      <vt:lpstr>WWW.KIJKOPKOO.NL</vt:lpstr>
      <vt:lpstr>Kom naar Koo: wat is er in elke wijk</vt:lpstr>
      <vt:lpstr>Waar ziet u raakvlakken met Koo?</vt:lpstr>
      <vt:lpstr>Bekendheid</vt:lpstr>
      <vt:lpstr>Voorbeeld ervaringsposter</vt:lpstr>
      <vt:lpstr>Filmpje geportreteerden</vt:lpstr>
      <vt:lpstr>Stelling:  De wijkraad kan bijdragen aan de bekendheid van Koo</vt:lpstr>
      <vt:lpstr>Stelling:  Koo kan de wijkraad helpen</vt:lpstr>
      <vt:lpstr>Vragen?</vt:lpstr>
      <vt:lpstr>Bedankt voor uw aandacht</vt:lpstr>
    </vt:vector>
  </TitlesOfParts>
  <Company>Gemeente s-Hertogenbosch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Boschwijzer</dc:title>
  <dc:creator>Annelies Kok</dc:creator>
  <cp:lastModifiedBy>Maria van der Sommen</cp:lastModifiedBy>
  <cp:revision>68</cp:revision>
  <cp:lastPrinted>2017-06-13T12:37:56Z</cp:lastPrinted>
  <dcterms:created xsi:type="dcterms:W3CDTF">2017-05-31T09:33:26Z</dcterms:created>
  <dcterms:modified xsi:type="dcterms:W3CDTF">2019-02-25T19:56:00Z</dcterms:modified>
</cp:coreProperties>
</file>